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"/>
  </p:notesMasterIdLst>
  <p:sldIdLst>
    <p:sldId id="287" r:id="rId2"/>
    <p:sldId id="337" r:id="rId3"/>
    <p:sldId id="336" r:id="rId4"/>
    <p:sldId id="332" r:id="rId5"/>
    <p:sldId id="322" r:id="rId6"/>
    <p:sldId id="328" r:id="rId7"/>
    <p:sldId id="321" r:id="rId8"/>
    <p:sldId id="329" r:id="rId9"/>
    <p:sldId id="333" r:id="rId10"/>
    <p:sldId id="327" r:id="rId11"/>
    <p:sldId id="324" r:id="rId12"/>
    <p:sldId id="325" r:id="rId13"/>
    <p:sldId id="301" r:id="rId14"/>
    <p:sldId id="305" r:id="rId15"/>
    <p:sldId id="308" r:id="rId16"/>
    <p:sldId id="309" r:id="rId17"/>
    <p:sldId id="311" r:id="rId18"/>
    <p:sldId id="310" r:id="rId19"/>
    <p:sldId id="313" r:id="rId20"/>
    <p:sldId id="312" r:id="rId21"/>
    <p:sldId id="314" r:id="rId22"/>
    <p:sldId id="315" r:id="rId23"/>
    <p:sldId id="317" r:id="rId24"/>
    <p:sldId id="316" r:id="rId25"/>
    <p:sldId id="318" r:id="rId26"/>
    <p:sldId id="319" r:id="rId27"/>
    <p:sldId id="335" r:id="rId28"/>
    <p:sldId id="323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9216"/>
    <p:restoredTop sz="91333"/>
  </p:normalViewPr>
  <p:slideViewPr>
    <p:cSldViewPr snapToGrid="0">
      <p:cViewPr varScale="1">
        <p:scale>
          <a:sx n="70" d="100"/>
          <a:sy n="70" d="100"/>
        </p:scale>
        <p:origin x="184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61A20C8-C183-4AC1-99C4-6ABE029B47F4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80EF344-2AAE-4090-89C6-FE6995BF5B34}">
      <dgm:prSet/>
      <dgm:spPr/>
      <dgm:t>
        <a:bodyPr/>
        <a:lstStyle/>
        <a:p>
          <a:r>
            <a:rPr lang="en-US" b="1" dirty="0"/>
            <a:t>When each participant begins with only observable facts, they establish a shared reality</a:t>
          </a:r>
          <a:r>
            <a:rPr lang="en-US" dirty="0"/>
            <a:t>. </a:t>
          </a:r>
        </a:p>
      </dgm:t>
    </dgm:pt>
    <dgm:pt modelId="{E7E87AFF-6314-45FA-9D19-72D1BB721383}" type="parTrans" cxnId="{A4B6212E-8B3C-41FD-971C-00EFBEBE2718}">
      <dgm:prSet/>
      <dgm:spPr/>
      <dgm:t>
        <a:bodyPr/>
        <a:lstStyle/>
        <a:p>
          <a:endParaRPr lang="en-US"/>
        </a:p>
      </dgm:t>
    </dgm:pt>
    <dgm:pt modelId="{730D91A1-BCEA-4DD7-8417-3C8A5A669CB4}" type="sibTrans" cxnId="{A4B6212E-8B3C-41FD-971C-00EFBEBE2718}">
      <dgm:prSet/>
      <dgm:spPr/>
      <dgm:t>
        <a:bodyPr/>
        <a:lstStyle/>
        <a:p>
          <a:endParaRPr lang="en-US"/>
        </a:p>
      </dgm:t>
    </dgm:pt>
    <dgm:pt modelId="{040B6158-5580-4E98-84B7-D60DF5C45E6E}">
      <dgm:prSet/>
      <dgm:spPr/>
      <dgm:t>
        <a:bodyPr/>
        <a:lstStyle/>
        <a:p>
          <a:r>
            <a:rPr lang="en-US" b="1" dirty="0"/>
            <a:t>This shared reality provides a solid base on which they can discuss  feelings and needs.</a:t>
          </a:r>
        </a:p>
      </dgm:t>
    </dgm:pt>
    <dgm:pt modelId="{39C396C6-0402-4E51-B4AC-1685727656D2}" type="parTrans" cxnId="{66114674-7B21-480A-A003-91EA8BB4BA45}">
      <dgm:prSet/>
      <dgm:spPr/>
      <dgm:t>
        <a:bodyPr/>
        <a:lstStyle/>
        <a:p>
          <a:endParaRPr lang="en-US"/>
        </a:p>
      </dgm:t>
    </dgm:pt>
    <dgm:pt modelId="{CBDE6B65-9C68-4831-9E30-04341F40253C}" type="sibTrans" cxnId="{66114674-7B21-480A-A003-91EA8BB4BA45}">
      <dgm:prSet/>
      <dgm:spPr/>
      <dgm:t>
        <a:bodyPr/>
        <a:lstStyle/>
        <a:p>
          <a:endParaRPr lang="en-US"/>
        </a:p>
      </dgm:t>
    </dgm:pt>
    <dgm:pt modelId="{2995A3F3-79DB-9C46-BA29-CEDF396E7E0B}" type="pres">
      <dgm:prSet presAssocID="{961A20C8-C183-4AC1-99C4-6ABE029B47F4}" presName="vert0" presStyleCnt="0">
        <dgm:presLayoutVars>
          <dgm:dir/>
          <dgm:animOne val="branch"/>
          <dgm:animLvl val="lvl"/>
        </dgm:presLayoutVars>
      </dgm:prSet>
      <dgm:spPr/>
    </dgm:pt>
    <dgm:pt modelId="{11504F8D-1D84-EB41-A0F2-D3C733496795}" type="pres">
      <dgm:prSet presAssocID="{C80EF344-2AAE-4090-89C6-FE6995BF5B34}" presName="thickLine" presStyleLbl="alignNode1" presStyleIdx="0" presStyleCnt="2"/>
      <dgm:spPr/>
    </dgm:pt>
    <dgm:pt modelId="{5FF4C75A-277F-6C47-8902-D160D049122F}" type="pres">
      <dgm:prSet presAssocID="{C80EF344-2AAE-4090-89C6-FE6995BF5B34}" presName="horz1" presStyleCnt="0"/>
      <dgm:spPr/>
    </dgm:pt>
    <dgm:pt modelId="{9809D515-9908-5042-A7F5-56B2BE77DC5D}" type="pres">
      <dgm:prSet presAssocID="{C80EF344-2AAE-4090-89C6-FE6995BF5B34}" presName="tx1" presStyleLbl="revTx" presStyleIdx="0" presStyleCnt="2"/>
      <dgm:spPr/>
    </dgm:pt>
    <dgm:pt modelId="{4D636474-1236-3D48-A9BF-96EC543E90A8}" type="pres">
      <dgm:prSet presAssocID="{C80EF344-2AAE-4090-89C6-FE6995BF5B34}" presName="vert1" presStyleCnt="0"/>
      <dgm:spPr/>
    </dgm:pt>
    <dgm:pt modelId="{7175C820-A58A-0A49-A69D-4AC8344A3726}" type="pres">
      <dgm:prSet presAssocID="{040B6158-5580-4E98-84B7-D60DF5C45E6E}" presName="thickLine" presStyleLbl="alignNode1" presStyleIdx="1" presStyleCnt="2"/>
      <dgm:spPr/>
    </dgm:pt>
    <dgm:pt modelId="{0EA0D688-B954-7F4E-B647-5A4B3FC5B159}" type="pres">
      <dgm:prSet presAssocID="{040B6158-5580-4E98-84B7-D60DF5C45E6E}" presName="horz1" presStyleCnt="0"/>
      <dgm:spPr/>
    </dgm:pt>
    <dgm:pt modelId="{0E09F822-3DC5-D842-8254-2ED0081D8F42}" type="pres">
      <dgm:prSet presAssocID="{040B6158-5580-4E98-84B7-D60DF5C45E6E}" presName="tx1" presStyleLbl="revTx" presStyleIdx="1" presStyleCnt="2"/>
      <dgm:spPr/>
    </dgm:pt>
    <dgm:pt modelId="{097C3D46-05F3-4A48-A9C4-40E74ED25195}" type="pres">
      <dgm:prSet presAssocID="{040B6158-5580-4E98-84B7-D60DF5C45E6E}" presName="vert1" presStyleCnt="0"/>
      <dgm:spPr/>
    </dgm:pt>
  </dgm:ptLst>
  <dgm:cxnLst>
    <dgm:cxn modelId="{A4B6212E-8B3C-41FD-971C-00EFBEBE2718}" srcId="{961A20C8-C183-4AC1-99C4-6ABE029B47F4}" destId="{C80EF344-2AAE-4090-89C6-FE6995BF5B34}" srcOrd="0" destOrd="0" parTransId="{E7E87AFF-6314-45FA-9D19-72D1BB721383}" sibTransId="{730D91A1-BCEA-4DD7-8417-3C8A5A669CB4}"/>
    <dgm:cxn modelId="{90E93268-DAB7-3B40-9CC3-F226D3250EB7}" type="presOf" srcId="{040B6158-5580-4E98-84B7-D60DF5C45E6E}" destId="{0E09F822-3DC5-D842-8254-2ED0081D8F42}" srcOrd="0" destOrd="0" presId="urn:microsoft.com/office/officeart/2008/layout/LinedList"/>
    <dgm:cxn modelId="{66114674-7B21-480A-A003-91EA8BB4BA45}" srcId="{961A20C8-C183-4AC1-99C4-6ABE029B47F4}" destId="{040B6158-5580-4E98-84B7-D60DF5C45E6E}" srcOrd="1" destOrd="0" parTransId="{39C396C6-0402-4E51-B4AC-1685727656D2}" sibTransId="{CBDE6B65-9C68-4831-9E30-04341F40253C}"/>
    <dgm:cxn modelId="{A736929C-281F-3B4A-A25B-2678DE377D2C}" type="presOf" srcId="{961A20C8-C183-4AC1-99C4-6ABE029B47F4}" destId="{2995A3F3-79DB-9C46-BA29-CEDF396E7E0B}" srcOrd="0" destOrd="0" presId="urn:microsoft.com/office/officeart/2008/layout/LinedList"/>
    <dgm:cxn modelId="{BFAF4DE2-F37C-5247-8E14-D7ECE7B9FCC0}" type="presOf" srcId="{C80EF344-2AAE-4090-89C6-FE6995BF5B34}" destId="{9809D515-9908-5042-A7F5-56B2BE77DC5D}" srcOrd="0" destOrd="0" presId="urn:microsoft.com/office/officeart/2008/layout/LinedList"/>
    <dgm:cxn modelId="{880BA252-F29C-C041-9810-4D45CD04C80A}" type="presParOf" srcId="{2995A3F3-79DB-9C46-BA29-CEDF396E7E0B}" destId="{11504F8D-1D84-EB41-A0F2-D3C733496795}" srcOrd="0" destOrd="0" presId="urn:microsoft.com/office/officeart/2008/layout/LinedList"/>
    <dgm:cxn modelId="{2906E43F-327B-BD4C-9338-C8FA28C2AD9D}" type="presParOf" srcId="{2995A3F3-79DB-9C46-BA29-CEDF396E7E0B}" destId="{5FF4C75A-277F-6C47-8902-D160D049122F}" srcOrd="1" destOrd="0" presId="urn:microsoft.com/office/officeart/2008/layout/LinedList"/>
    <dgm:cxn modelId="{589F87FD-5E8C-FB4E-9308-11510C0F6CB5}" type="presParOf" srcId="{5FF4C75A-277F-6C47-8902-D160D049122F}" destId="{9809D515-9908-5042-A7F5-56B2BE77DC5D}" srcOrd="0" destOrd="0" presId="urn:microsoft.com/office/officeart/2008/layout/LinedList"/>
    <dgm:cxn modelId="{841EB88C-6525-B646-BDB4-EE5688CF50BB}" type="presParOf" srcId="{5FF4C75A-277F-6C47-8902-D160D049122F}" destId="{4D636474-1236-3D48-A9BF-96EC543E90A8}" srcOrd="1" destOrd="0" presId="urn:microsoft.com/office/officeart/2008/layout/LinedList"/>
    <dgm:cxn modelId="{C517DD56-33EC-9C49-8C76-06BE0EF9ED92}" type="presParOf" srcId="{2995A3F3-79DB-9C46-BA29-CEDF396E7E0B}" destId="{7175C820-A58A-0A49-A69D-4AC8344A3726}" srcOrd="2" destOrd="0" presId="urn:microsoft.com/office/officeart/2008/layout/LinedList"/>
    <dgm:cxn modelId="{61501585-3182-CA43-9587-4B5148EC3A7C}" type="presParOf" srcId="{2995A3F3-79DB-9C46-BA29-CEDF396E7E0B}" destId="{0EA0D688-B954-7F4E-B647-5A4B3FC5B159}" srcOrd="3" destOrd="0" presId="urn:microsoft.com/office/officeart/2008/layout/LinedList"/>
    <dgm:cxn modelId="{20353ADB-6553-7843-938F-3BD437DE0924}" type="presParOf" srcId="{0EA0D688-B954-7F4E-B647-5A4B3FC5B159}" destId="{0E09F822-3DC5-D842-8254-2ED0081D8F42}" srcOrd="0" destOrd="0" presId="urn:microsoft.com/office/officeart/2008/layout/LinedList"/>
    <dgm:cxn modelId="{3E326EAC-F30D-2C4D-A6F4-87B84409E36E}" type="presParOf" srcId="{0EA0D688-B954-7F4E-B647-5A4B3FC5B159}" destId="{097C3D46-05F3-4A48-A9C4-40E74ED2519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A972AE-BC46-4523-8786-2109E6EBDD29}" type="doc">
      <dgm:prSet loTypeId="urn:microsoft.com/office/officeart/2008/layout/LinedList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8E190D27-1CAE-45F7-8BE2-56E83EEB3FFD}">
      <dgm:prSet/>
      <dgm:spPr/>
      <dgm:t>
        <a:bodyPr/>
        <a:lstStyle/>
        <a:p>
          <a:pPr algn="ctr">
            <a:defRPr cap="all"/>
          </a:pPr>
          <a:endParaRPr lang="en-US" u="none" dirty="0"/>
        </a:p>
      </dgm:t>
    </dgm:pt>
    <dgm:pt modelId="{44711F5A-098F-48D0-9430-5CA319F6B6A8}" type="parTrans" cxnId="{D2F9A94D-BE9F-44E9-8578-539059785804}">
      <dgm:prSet/>
      <dgm:spPr/>
      <dgm:t>
        <a:bodyPr/>
        <a:lstStyle/>
        <a:p>
          <a:endParaRPr lang="en-US"/>
        </a:p>
      </dgm:t>
    </dgm:pt>
    <dgm:pt modelId="{A53CEEBA-A250-4DA0-9370-D1761AB48008}" type="sibTrans" cxnId="{D2F9A94D-BE9F-44E9-8578-539059785804}">
      <dgm:prSet/>
      <dgm:spPr/>
      <dgm:t>
        <a:bodyPr/>
        <a:lstStyle/>
        <a:p>
          <a:endParaRPr lang="en-US"/>
        </a:p>
      </dgm:t>
    </dgm:pt>
    <dgm:pt modelId="{1D3B214E-433B-43C2-9E97-D55CEBD77B5C}">
      <dgm:prSet/>
      <dgm:spPr/>
      <dgm:t>
        <a:bodyPr/>
        <a:lstStyle/>
        <a:p>
          <a:pPr>
            <a:defRPr cap="all"/>
          </a:pPr>
          <a:r>
            <a:rPr lang="en-US" b="1" i="1" dirty="0"/>
            <a:t>”I can see that…”</a:t>
          </a:r>
          <a:endParaRPr lang="en-US" dirty="0"/>
        </a:p>
      </dgm:t>
    </dgm:pt>
    <dgm:pt modelId="{F0FF1D04-D661-4638-9AC0-BE96F7CE04AC}" type="parTrans" cxnId="{A5FC1261-9FB8-4DFB-A190-7E1853CD5336}">
      <dgm:prSet/>
      <dgm:spPr/>
      <dgm:t>
        <a:bodyPr/>
        <a:lstStyle/>
        <a:p>
          <a:endParaRPr lang="en-US"/>
        </a:p>
      </dgm:t>
    </dgm:pt>
    <dgm:pt modelId="{BCADAD6B-0E12-4078-8442-CF041767554F}" type="sibTrans" cxnId="{A5FC1261-9FB8-4DFB-A190-7E1853CD5336}">
      <dgm:prSet/>
      <dgm:spPr/>
      <dgm:t>
        <a:bodyPr/>
        <a:lstStyle/>
        <a:p>
          <a:endParaRPr lang="en-US"/>
        </a:p>
      </dgm:t>
    </dgm:pt>
    <dgm:pt modelId="{9161F6B4-20C4-44A3-8923-FAEFF9201EE8}">
      <dgm:prSet/>
      <dgm:spPr/>
      <dgm:t>
        <a:bodyPr/>
        <a:lstStyle/>
        <a:p>
          <a:pPr>
            <a:defRPr cap="all"/>
          </a:pPr>
          <a:r>
            <a:rPr lang="en-US" b="1" i="1"/>
            <a:t>“What I noticed is that…”</a:t>
          </a:r>
          <a:endParaRPr lang="en-US"/>
        </a:p>
      </dgm:t>
    </dgm:pt>
    <dgm:pt modelId="{CC9193A2-5DC6-4A7E-8489-02BFB5D028BE}" type="parTrans" cxnId="{2FEE1710-8FAB-4765-9860-480D14C3BBD7}">
      <dgm:prSet/>
      <dgm:spPr/>
      <dgm:t>
        <a:bodyPr/>
        <a:lstStyle/>
        <a:p>
          <a:endParaRPr lang="en-US"/>
        </a:p>
      </dgm:t>
    </dgm:pt>
    <dgm:pt modelId="{FCBF8160-1568-4D51-B220-0B34C8BA7CDC}" type="sibTrans" cxnId="{2FEE1710-8FAB-4765-9860-480D14C3BBD7}">
      <dgm:prSet/>
      <dgm:spPr/>
      <dgm:t>
        <a:bodyPr/>
        <a:lstStyle/>
        <a:p>
          <a:endParaRPr lang="en-US"/>
        </a:p>
      </dgm:t>
    </dgm:pt>
    <dgm:pt modelId="{1971C52B-1E2C-4CB2-A125-FF673A3E86A6}">
      <dgm:prSet/>
      <dgm:spPr/>
      <dgm:t>
        <a:bodyPr/>
        <a:lstStyle/>
        <a:p>
          <a:pPr>
            <a:defRPr cap="all"/>
          </a:pPr>
          <a:r>
            <a:rPr lang="en-US" b="1" i="1"/>
            <a:t>“I can  hear that….”</a:t>
          </a:r>
          <a:endParaRPr lang="en-US"/>
        </a:p>
      </dgm:t>
    </dgm:pt>
    <dgm:pt modelId="{8951D52F-1E6F-48D5-A549-C80B75CFAF42}" type="parTrans" cxnId="{8888B1B9-13DA-48D8-9364-FD5BA2516A94}">
      <dgm:prSet/>
      <dgm:spPr/>
      <dgm:t>
        <a:bodyPr/>
        <a:lstStyle/>
        <a:p>
          <a:endParaRPr lang="en-US"/>
        </a:p>
      </dgm:t>
    </dgm:pt>
    <dgm:pt modelId="{2DC468D5-4F7D-4B98-8A7E-A376872D44B5}" type="sibTrans" cxnId="{8888B1B9-13DA-48D8-9364-FD5BA2516A94}">
      <dgm:prSet/>
      <dgm:spPr/>
      <dgm:t>
        <a:bodyPr/>
        <a:lstStyle/>
        <a:p>
          <a:endParaRPr lang="en-US"/>
        </a:p>
      </dgm:t>
    </dgm:pt>
    <dgm:pt modelId="{B2015D2B-E4FD-4D99-BD71-ECC554CA550F}">
      <dgm:prSet/>
      <dgm:spPr/>
      <dgm:t>
        <a:bodyPr/>
        <a:lstStyle/>
        <a:p>
          <a:pPr>
            <a:defRPr cap="all"/>
          </a:pPr>
          <a:r>
            <a:rPr lang="en-US" b="1" i="1"/>
            <a:t>“What I hear that is you…”</a:t>
          </a:r>
          <a:endParaRPr lang="en-US"/>
        </a:p>
      </dgm:t>
    </dgm:pt>
    <dgm:pt modelId="{1429D3D5-1CA1-42BB-BAD9-9640DEB4FCC7}" type="parTrans" cxnId="{FB09455C-9626-48F8-82BC-8B747FD32810}">
      <dgm:prSet/>
      <dgm:spPr/>
      <dgm:t>
        <a:bodyPr/>
        <a:lstStyle/>
        <a:p>
          <a:endParaRPr lang="en-US"/>
        </a:p>
      </dgm:t>
    </dgm:pt>
    <dgm:pt modelId="{19B3518B-9177-48F2-B7BC-0F27150954E7}" type="sibTrans" cxnId="{FB09455C-9626-48F8-82BC-8B747FD32810}">
      <dgm:prSet/>
      <dgm:spPr/>
      <dgm:t>
        <a:bodyPr/>
        <a:lstStyle/>
        <a:p>
          <a:endParaRPr lang="en-US"/>
        </a:p>
      </dgm:t>
    </dgm:pt>
    <dgm:pt modelId="{BC9AE5AD-CF2C-1D41-BE54-ADFAE6B1F90F}" type="pres">
      <dgm:prSet presAssocID="{0AA972AE-BC46-4523-8786-2109E6EBDD29}" presName="vert0" presStyleCnt="0">
        <dgm:presLayoutVars>
          <dgm:dir/>
          <dgm:animOne val="branch"/>
          <dgm:animLvl val="lvl"/>
        </dgm:presLayoutVars>
      </dgm:prSet>
      <dgm:spPr/>
    </dgm:pt>
    <dgm:pt modelId="{B626D259-EDDE-114D-A768-A503C67AFFFF}" type="pres">
      <dgm:prSet presAssocID="{8E190D27-1CAE-45F7-8BE2-56E83EEB3FFD}" presName="thickLine" presStyleLbl="alignNode1" presStyleIdx="0" presStyleCnt="5"/>
      <dgm:spPr/>
    </dgm:pt>
    <dgm:pt modelId="{D3D97B9F-90F3-1249-B20F-4C3BC77ADB14}" type="pres">
      <dgm:prSet presAssocID="{8E190D27-1CAE-45F7-8BE2-56E83EEB3FFD}" presName="horz1" presStyleCnt="0"/>
      <dgm:spPr/>
    </dgm:pt>
    <dgm:pt modelId="{2D3CC045-2B92-CE40-AEAC-D3EFCC729846}" type="pres">
      <dgm:prSet presAssocID="{8E190D27-1CAE-45F7-8BE2-56E83EEB3FFD}" presName="tx1" presStyleLbl="revTx" presStyleIdx="0" presStyleCnt="5"/>
      <dgm:spPr/>
    </dgm:pt>
    <dgm:pt modelId="{A3EF2D98-BC6E-2C4F-8744-4F92F99C18E5}" type="pres">
      <dgm:prSet presAssocID="{8E190D27-1CAE-45F7-8BE2-56E83EEB3FFD}" presName="vert1" presStyleCnt="0"/>
      <dgm:spPr/>
    </dgm:pt>
    <dgm:pt modelId="{C053D060-737E-8A41-B9D6-4DE533A6F727}" type="pres">
      <dgm:prSet presAssocID="{9161F6B4-20C4-44A3-8923-FAEFF9201EE8}" presName="thickLine" presStyleLbl="alignNode1" presStyleIdx="1" presStyleCnt="5"/>
      <dgm:spPr/>
    </dgm:pt>
    <dgm:pt modelId="{75C5C252-B4ED-2A4C-A6C5-4BD21A78A45E}" type="pres">
      <dgm:prSet presAssocID="{9161F6B4-20C4-44A3-8923-FAEFF9201EE8}" presName="horz1" presStyleCnt="0"/>
      <dgm:spPr/>
    </dgm:pt>
    <dgm:pt modelId="{03AB9D14-4F2E-A14F-A461-F5FF5C54D309}" type="pres">
      <dgm:prSet presAssocID="{9161F6B4-20C4-44A3-8923-FAEFF9201EE8}" presName="tx1" presStyleLbl="revTx" presStyleIdx="1" presStyleCnt="5"/>
      <dgm:spPr/>
    </dgm:pt>
    <dgm:pt modelId="{486348BE-7550-1340-B8C6-1D11DA6959BA}" type="pres">
      <dgm:prSet presAssocID="{9161F6B4-20C4-44A3-8923-FAEFF9201EE8}" presName="vert1" presStyleCnt="0"/>
      <dgm:spPr/>
    </dgm:pt>
    <dgm:pt modelId="{4309C317-8986-ED4E-B71F-93D4FAEAFEA4}" type="pres">
      <dgm:prSet presAssocID="{1D3B214E-433B-43C2-9E97-D55CEBD77B5C}" presName="thickLine" presStyleLbl="alignNode1" presStyleIdx="2" presStyleCnt="5"/>
      <dgm:spPr/>
    </dgm:pt>
    <dgm:pt modelId="{6CA67E01-9401-B748-B149-7CC4A3AA8586}" type="pres">
      <dgm:prSet presAssocID="{1D3B214E-433B-43C2-9E97-D55CEBD77B5C}" presName="horz1" presStyleCnt="0"/>
      <dgm:spPr/>
    </dgm:pt>
    <dgm:pt modelId="{83B665AE-829F-C742-9FEC-6AC66F6F0D71}" type="pres">
      <dgm:prSet presAssocID="{1D3B214E-433B-43C2-9E97-D55CEBD77B5C}" presName="tx1" presStyleLbl="revTx" presStyleIdx="2" presStyleCnt="5"/>
      <dgm:spPr/>
    </dgm:pt>
    <dgm:pt modelId="{975ACB94-FFFA-C749-89B1-FB014144841C}" type="pres">
      <dgm:prSet presAssocID="{1D3B214E-433B-43C2-9E97-D55CEBD77B5C}" presName="vert1" presStyleCnt="0"/>
      <dgm:spPr/>
    </dgm:pt>
    <dgm:pt modelId="{9679DDFC-5CA0-3840-8AF2-6DA6718B3ED5}" type="pres">
      <dgm:prSet presAssocID="{1971C52B-1E2C-4CB2-A125-FF673A3E86A6}" presName="thickLine" presStyleLbl="alignNode1" presStyleIdx="3" presStyleCnt="5"/>
      <dgm:spPr/>
    </dgm:pt>
    <dgm:pt modelId="{D1360137-BFB2-C543-B7C2-7F9E8644916E}" type="pres">
      <dgm:prSet presAssocID="{1971C52B-1E2C-4CB2-A125-FF673A3E86A6}" presName="horz1" presStyleCnt="0"/>
      <dgm:spPr/>
    </dgm:pt>
    <dgm:pt modelId="{11D7A122-33FC-8543-A945-53B381D3F4F8}" type="pres">
      <dgm:prSet presAssocID="{1971C52B-1E2C-4CB2-A125-FF673A3E86A6}" presName="tx1" presStyleLbl="revTx" presStyleIdx="3" presStyleCnt="5"/>
      <dgm:spPr/>
    </dgm:pt>
    <dgm:pt modelId="{54991575-752B-CE4C-8A52-C84D652BBFB5}" type="pres">
      <dgm:prSet presAssocID="{1971C52B-1E2C-4CB2-A125-FF673A3E86A6}" presName="vert1" presStyleCnt="0"/>
      <dgm:spPr/>
    </dgm:pt>
    <dgm:pt modelId="{E7ABA22E-C7FB-A247-A8D4-DAF28EDF05AF}" type="pres">
      <dgm:prSet presAssocID="{B2015D2B-E4FD-4D99-BD71-ECC554CA550F}" presName="thickLine" presStyleLbl="alignNode1" presStyleIdx="4" presStyleCnt="5"/>
      <dgm:spPr/>
    </dgm:pt>
    <dgm:pt modelId="{C2FDE274-CF90-FE48-AE0E-35105E075953}" type="pres">
      <dgm:prSet presAssocID="{B2015D2B-E4FD-4D99-BD71-ECC554CA550F}" presName="horz1" presStyleCnt="0"/>
      <dgm:spPr/>
    </dgm:pt>
    <dgm:pt modelId="{1FCAA54F-B72F-4F4F-8C91-DF5BD88F70D3}" type="pres">
      <dgm:prSet presAssocID="{B2015D2B-E4FD-4D99-BD71-ECC554CA550F}" presName="tx1" presStyleLbl="revTx" presStyleIdx="4" presStyleCnt="5"/>
      <dgm:spPr/>
    </dgm:pt>
    <dgm:pt modelId="{CC4C3388-388B-5040-8FAD-611208E0BA01}" type="pres">
      <dgm:prSet presAssocID="{B2015D2B-E4FD-4D99-BD71-ECC554CA550F}" presName="vert1" presStyleCnt="0"/>
      <dgm:spPr/>
    </dgm:pt>
  </dgm:ptLst>
  <dgm:cxnLst>
    <dgm:cxn modelId="{DE17CC03-46C4-E548-92F8-31AC243B8B00}" type="presOf" srcId="{0AA972AE-BC46-4523-8786-2109E6EBDD29}" destId="{BC9AE5AD-CF2C-1D41-BE54-ADFAE6B1F90F}" srcOrd="0" destOrd="0" presId="urn:microsoft.com/office/officeart/2008/layout/LinedList"/>
    <dgm:cxn modelId="{2FEE1710-8FAB-4765-9860-480D14C3BBD7}" srcId="{0AA972AE-BC46-4523-8786-2109E6EBDD29}" destId="{9161F6B4-20C4-44A3-8923-FAEFF9201EE8}" srcOrd="1" destOrd="0" parTransId="{CC9193A2-5DC6-4A7E-8489-02BFB5D028BE}" sibTransId="{FCBF8160-1568-4D51-B220-0B34C8BA7CDC}"/>
    <dgm:cxn modelId="{DCCF7837-E3D7-8F43-9969-22C15048795B}" type="presOf" srcId="{B2015D2B-E4FD-4D99-BD71-ECC554CA550F}" destId="{1FCAA54F-B72F-4F4F-8C91-DF5BD88F70D3}" srcOrd="0" destOrd="0" presId="urn:microsoft.com/office/officeart/2008/layout/LinedList"/>
    <dgm:cxn modelId="{D2F9A94D-BE9F-44E9-8578-539059785804}" srcId="{0AA972AE-BC46-4523-8786-2109E6EBDD29}" destId="{8E190D27-1CAE-45F7-8BE2-56E83EEB3FFD}" srcOrd="0" destOrd="0" parTransId="{44711F5A-098F-48D0-9430-5CA319F6B6A8}" sibTransId="{A53CEEBA-A250-4DA0-9370-D1761AB48008}"/>
    <dgm:cxn modelId="{FB09455C-9626-48F8-82BC-8B747FD32810}" srcId="{0AA972AE-BC46-4523-8786-2109E6EBDD29}" destId="{B2015D2B-E4FD-4D99-BD71-ECC554CA550F}" srcOrd="4" destOrd="0" parTransId="{1429D3D5-1CA1-42BB-BAD9-9640DEB4FCC7}" sibTransId="{19B3518B-9177-48F2-B7BC-0F27150954E7}"/>
    <dgm:cxn modelId="{A5FC1261-9FB8-4DFB-A190-7E1853CD5336}" srcId="{0AA972AE-BC46-4523-8786-2109E6EBDD29}" destId="{1D3B214E-433B-43C2-9E97-D55CEBD77B5C}" srcOrd="2" destOrd="0" parTransId="{F0FF1D04-D661-4638-9AC0-BE96F7CE04AC}" sibTransId="{BCADAD6B-0E12-4078-8442-CF041767554F}"/>
    <dgm:cxn modelId="{2D28857B-68C6-A449-B6DA-889A86C0AEE6}" type="presOf" srcId="{1971C52B-1E2C-4CB2-A125-FF673A3E86A6}" destId="{11D7A122-33FC-8543-A945-53B381D3F4F8}" srcOrd="0" destOrd="0" presId="urn:microsoft.com/office/officeart/2008/layout/LinedList"/>
    <dgm:cxn modelId="{8888B1B9-13DA-48D8-9364-FD5BA2516A94}" srcId="{0AA972AE-BC46-4523-8786-2109E6EBDD29}" destId="{1971C52B-1E2C-4CB2-A125-FF673A3E86A6}" srcOrd="3" destOrd="0" parTransId="{8951D52F-1E6F-48D5-A549-C80B75CFAF42}" sibTransId="{2DC468D5-4F7D-4B98-8A7E-A376872D44B5}"/>
    <dgm:cxn modelId="{0DB9A8E7-B626-AC4F-8E7B-9749894C15DC}" type="presOf" srcId="{9161F6B4-20C4-44A3-8923-FAEFF9201EE8}" destId="{03AB9D14-4F2E-A14F-A461-F5FF5C54D309}" srcOrd="0" destOrd="0" presId="urn:microsoft.com/office/officeart/2008/layout/LinedList"/>
    <dgm:cxn modelId="{CC9ED1F3-6AA2-D742-B8B3-20B9737454BE}" type="presOf" srcId="{1D3B214E-433B-43C2-9E97-D55CEBD77B5C}" destId="{83B665AE-829F-C742-9FEC-6AC66F6F0D71}" srcOrd="0" destOrd="0" presId="urn:microsoft.com/office/officeart/2008/layout/LinedList"/>
    <dgm:cxn modelId="{1EFE27F4-F65B-E946-87F3-F1E0DE6DAEDF}" type="presOf" srcId="{8E190D27-1CAE-45F7-8BE2-56E83EEB3FFD}" destId="{2D3CC045-2B92-CE40-AEAC-D3EFCC729846}" srcOrd="0" destOrd="0" presId="urn:microsoft.com/office/officeart/2008/layout/LinedList"/>
    <dgm:cxn modelId="{E75A2E55-7EC8-5C4F-BD4F-C7C92BEC9380}" type="presParOf" srcId="{BC9AE5AD-CF2C-1D41-BE54-ADFAE6B1F90F}" destId="{B626D259-EDDE-114D-A768-A503C67AFFFF}" srcOrd="0" destOrd="0" presId="urn:microsoft.com/office/officeart/2008/layout/LinedList"/>
    <dgm:cxn modelId="{7A19ACF4-B84F-4246-94C1-08D0682371A5}" type="presParOf" srcId="{BC9AE5AD-CF2C-1D41-BE54-ADFAE6B1F90F}" destId="{D3D97B9F-90F3-1249-B20F-4C3BC77ADB14}" srcOrd="1" destOrd="0" presId="urn:microsoft.com/office/officeart/2008/layout/LinedList"/>
    <dgm:cxn modelId="{8681C39D-7D3A-9549-AF0F-156F0A345575}" type="presParOf" srcId="{D3D97B9F-90F3-1249-B20F-4C3BC77ADB14}" destId="{2D3CC045-2B92-CE40-AEAC-D3EFCC729846}" srcOrd="0" destOrd="0" presId="urn:microsoft.com/office/officeart/2008/layout/LinedList"/>
    <dgm:cxn modelId="{C8E5A220-FEA6-B342-ACAD-D06BFA002378}" type="presParOf" srcId="{D3D97B9F-90F3-1249-B20F-4C3BC77ADB14}" destId="{A3EF2D98-BC6E-2C4F-8744-4F92F99C18E5}" srcOrd="1" destOrd="0" presId="urn:microsoft.com/office/officeart/2008/layout/LinedList"/>
    <dgm:cxn modelId="{F54DEBE3-DEE2-FC4C-A917-3781B38A8B42}" type="presParOf" srcId="{BC9AE5AD-CF2C-1D41-BE54-ADFAE6B1F90F}" destId="{C053D060-737E-8A41-B9D6-4DE533A6F727}" srcOrd="2" destOrd="0" presId="urn:microsoft.com/office/officeart/2008/layout/LinedList"/>
    <dgm:cxn modelId="{1B482604-97A4-784A-8069-27FAFCE1351C}" type="presParOf" srcId="{BC9AE5AD-CF2C-1D41-BE54-ADFAE6B1F90F}" destId="{75C5C252-B4ED-2A4C-A6C5-4BD21A78A45E}" srcOrd="3" destOrd="0" presId="urn:microsoft.com/office/officeart/2008/layout/LinedList"/>
    <dgm:cxn modelId="{D535BFAC-D954-404E-A927-660CDD1E9410}" type="presParOf" srcId="{75C5C252-B4ED-2A4C-A6C5-4BD21A78A45E}" destId="{03AB9D14-4F2E-A14F-A461-F5FF5C54D309}" srcOrd="0" destOrd="0" presId="urn:microsoft.com/office/officeart/2008/layout/LinedList"/>
    <dgm:cxn modelId="{80DD13CE-81CB-B548-AD06-89AC1960E993}" type="presParOf" srcId="{75C5C252-B4ED-2A4C-A6C5-4BD21A78A45E}" destId="{486348BE-7550-1340-B8C6-1D11DA6959BA}" srcOrd="1" destOrd="0" presId="urn:microsoft.com/office/officeart/2008/layout/LinedList"/>
    <dgm:cxn modelId="{6B11EDDD-1074-8B4E-B6FF-DB30F08EC4C5}" type="presParOf" srcId="{BC9AE5AD-CF2C-1D41-BE54-ADFAE6B1F90F}" destId="{4309C317-8986-ED4E-B71F-93D4FAEAFEA4}" srcOrd="4" destOrd="0" presId="urn:microsoft.com/office/officeart/2008/layout/LinedList"/>
    <dgm:cxn modelId="{D653710F-CABB-DB4B-9B58-BA6405EDECA7}" type="presParOf" srcId="{BC9AE5AD-CF2C-1D41-BE54-ADFAE6B1F90F}" destId="{6CA67E01-9401-B748-B149-7CC4A3AA8586}" srcOrd="5" destOrd="0" presId="urn:microsoft.com/office/officeart/2008/layout/LinedList"/>
    <dgm:cxn modelId="{9E3F1976-46A6-E846-A2BC-F6A674305006}" type="presParOf" srcId="{6CA67E01-9401-B748-B149-7CC4A3AA8586}" destId="{83B665AE-829F-C742-9FEC-6AC66F6F0D71}" srcOrd="0" destOrd="0" presId="urn:microsoft.com/office/officeart/2008/layout/LinedList"/>
    <dgm:cxn modelId="{822E5866-D362-F74E-8ABF-C798CA8D0131}" type="presParOf" srcId="{6CA67E01-9401-B748-B149-7CC4A3AA8586}" destId="{975ACB94-FFFA-C749-89B1-FB014144841C}" srcOrd="1" destOrd="0" presId="urn:microsoft.com/office/officeart/2008/layout/LinedList"/>
    <dgm:cxn modelId="{2332BFFF-8FE1-BD45-8C1D-BBA142DEE91B}" type="presParOf" srcId="{BC9AE5AD-CF2C-1D41-BE54-ADFAE6B1F90F}" destId="{9679DDFC-5CA0-3840-8AF2-6DA6718B3ED5}" srcOrd="6" destOrd="0" presId="urn:microsoft.com/office/officeart/2008/layout/LinedList"/>
    <dgm:cxn modelId="{CE2FAF98-91B0-C74C-A87D-2D88AB4836BD}" type="presParOf" srcId="{BC9AE5AD-CF2C-1D41-BE54-ADFAE6B1F90F}" destId="{D1360137-BFB2-C543-B7C2-7F9E8644916E}" srcOrd="7" destOrd="0" presId="urn:microsoft.com/office/officeart/2008/layout/LinedList"/>
    <dgm:cxn modelId="{C23316F3-CB63-2145-A33F-A71254B3DD0D}" type="presParOf" srcId="{D1360137-BFB2-C543-B7C2-7F9E8644916E}" destId="{11D7A122-33FC-8543-A945-53B381D3F4F8}" srcOrd="0" destOrd="0" presId="urn:microsoft.com/office/officeart/2008/layout/LinedList"/>
    <dgm:cxn modelId="{40FBBBE3-52FD-FE48-BBC6-790818F05BDF}" type="presParOf" srcId="{D1360137-BFB2-C543-B7C2-7F9E8644916E}" destId="{54991575-752B-CE4C-8A52-C84D652BBFB5}" srcOrd="1" destOrd="0" presId="urn:microsoft.com/office/officeart/2008/layout/LinedList"/>
    <dgm:cxn modelId="{73DA92CC-5922-8F4F-80B2-E641C928D6C8}" type="presParOf" srcId="{BC9AE5AD-CF2C-1D41-BE54-ADFAE6B1F90F}" destId="{E7ABA22E-C7FB-A247-A8D4-DAF28EDF05AF}" srcOrd="8" destOrd="0" presId="urn:microsoft.com/office/officeart/2008/layout/LinedList"/>
    <dgm:cxn modelId="{3FE82DC3-D97E-0F45-8905-58E7E079BDDB}" type="presParOf" srcId="{BC9AE5AD-CF2C-1D41-BE54-ADFAE6B1F90F}" destId="{C2FDE274-CF90-FE48-AE0E-35105E075953}" srcOrd="9" destOrd="0" presId="urn:microsoft.com/office/officeart/2008/layout/LinedList"/>
    <dgm:cxn modelId="{E130D665-D9A9-0644-8A06-84F08B96D294}" type="presParOf" srcId="{C2FDE274-CF90-FE48-AE0E-35105E075953}" destId="{1FCAA54F-B72F-4F4F-8C91-DF5BD88F70D3}" srcOrd="0" destOrd="0" presId="urn:microsoft.com/office/officeart/2008/layout/LinedList"/>
    <dgm:cxn modelId="{5D0792F7-C72E-4C41-A4E2-346615AC3461}" type="presParOf" srcId="{C2FDE274-CF90-FE48-AE0E-35105E075953}" destId="{CC4C3388-388B-5040-8FAD-611208E0BA0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504F8D-1D84-EB41-A0F2-D3C733496795}">
      <dsp:nvSpPr>
        <dsp:cNvPr id="0" name=""/>
        <dsp:cNvSpPr/>
      </dsp:nvSpPr>
      <dsp:spPr>
        <a:xfrm>
          <a:off x="0" y="0"/>
          <a:ext cx="642290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09D515-9908-5042-A7F5-56B2BE77DC5D}">
      <dsp:nvSpPr>
        <dsp:cNvPr id="0" name=""/>
        <dsp:cNvSpPr/>
      </dsp:nvSpPr>
      <dsp:spPr>
        <a:xfrm>
          <a:off x="0" y="0"/>
          <a:ext cx="6422901" cy="25427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1" kern="1200" dirty="0"/>
            <a:t>When each participant begins with only observable facts, they establish a shared reality</a:t>
          </a:r>
          <a:r>
            <a:rPr lang="en-US" sz="4000" kern="1200" dirty="0"/>
            <a:t>. </a:t>
          </a:r>
        </a:p>
      </dsp:txBody>
      <dsp:txXfrm>
        <a:off x="0" y="0"/>
        <a:ext cx="6422901" cy="2542722"/>
      </dsp:txXfrm>
    </dsp:sp>
    <dsp:sp modelId="{7175C820-A58A-0A49-A69D-4AC8344A3726}">
      <dsp:nvSpPr>
        <dsp:cNvPr id="0" name=""/>
        <dsp:cNvSpPr/>
      </dsp:nvSpPr>
      <dsp:spPr>
        <a:xfrm>
          <a:off x="0" y="2542722"/>
          <a:ext cx="6422901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09F822-3DC5-D842-8254-2ED0081D8F42}">
      <dsp:nvSpPr>
        <dsp:cNvPr id="0" name=""/>
        <dsp:cNvSpPr/>
      </dsp:nvSpPr>
      <dsp:spPr>
        <a:xfrm>
          <a:off x="0" y="2542722"/>
          <a:ext cx="6422901" cy="25427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1" kern="1200" dirty="0"/>
            <a:t>This shared reality provides a solid base on which they can discuss  feelings and needs.</a:t>
          </a:r>
        </a:p>
      </dsp:txBody>
      <dsp:txXfrm>
        <a:off x="0" y="2542722"/>
        <a:ext cx="6422901" cy="254272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26D259-EDDE-114D-A768-A503C67AFFFF}">
      <dsp:nvSpPr>
        <dsp:cNvPr id="0" name=""/>
        <dsp:cNvSpPr/>
      </dsp:nvSpPr>
      <dsp:spPr>
        <a:xfrm>
          <a:off x="0" y="620"/>
          <a:ext cx="6422901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3CC045-2B92-CE40-AEAC-D3EFCC729846}">
      <dsp:nvSpPr>
        <dsp:cNvPr id="0" name=""/>
        <dsp:cNvSpPr/>
      </dsp:nvSpPr>
      <dsp:spPr>
        <a:xfrm>
          <a:off x="0" y="620"/>
          <a:ext cx="6422901" cy="1016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endParaRPr lang="en-US" sz="3500" u="none" kern="1200" dirty="0"/>
        </a:p>
      </dsp:txBody>
      <dsp:txXfrm>
        <a:off x="0" y="620"/>
        <a:ext cx="6422901" cy="1016840"/>
      </dsp:txXfrm>
    </dsp:sp>
    <dsp:sp modelId="{C053D060-737E-8A41-B9D6-4DE533A6F727}">
      <dsp:nvSpPr>
        <dsp:cNvPr id="0" name=""/>
        <dsp:cNvSpPr/>
      </dsp:nvSpPr>
      <dsp:spPr>
        <a:xfrm>
          <a:off x="0" y="1017461"/>
          <a:ext cx="6422901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AB9D14-4F2E-A14F-A461-F5FF5C54D309}">
      <dsp:nvSpPr>
        <dsp:cNvPr id="0" name=""/>
        <dsp:cNvSpPr/>
      </dsp:nvSpPr>
      <dsp:spPr>
        <a:xfrm>
          <a:off x="0" y="1017461"/>
          <a:ext cx="6422901" cy="1016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3500" b="1" i="1" kern="1200"/>
            <a:t>“What I noticed is that…”</a:t>
          </a:r>
          <a:endParaRPr lang="en-US" sz="3500" kern="1200"/>
        </a:p>
      </dsp:txBody>
      <dsp:txXfrm>
        <a:off x="0" y="1017461"/>
        <a:ext cx="6422901" cy="1016840"/>
      </dsp:txXfrm>
    </dsp:sp>
    <dsp:sp modelId="{4309C317-8986-ED4E-B71F-93D4FAEAFEA4}">
      <dsp:nvSpPr>
        <dsp:cNvPr id="0" name=""/>
        <dsp:cNvSpPr/>
      </dsp:nvSpPr>
      <dsp:spPr>
        <a:xfrm>
          <a:off x="0" y="2034301"/>
          <a:ext cx="6422901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B665AE-829F-C742-9FEC-6AC66F6F0D71}">
      <dsp:nvSpPr>
        <dsp:cNvPr id="0" name=""/>
        <dsp:cNvSpPr/>
      </dsp:nvSpPr>
      <dsp:spPr>
        <a:xfrm>
          <a:off x="0" y="2034301"/>
          <a:ext cx="6422901" cy="1016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3500" b="1" i="1" kern="1200" dirty="0"/>
            <a:t>”I can see that…”</a:t>
          </a:r>
          <a:endParaRPr lang="en-US" sz="3500" kern="1200" dirty="0"/>
        </a:p>
      </dsp:txBody>
      <dsp:txXfrm>
        <a:off x="0" y="2034301"/>
        <a:ext cx="6422901" cy="1016840"/>
      </dsp:txXfrm>
    </dsp:sp>
    <dsp:sp modelId="{9679DDFC-5CA0-3840-8AF2-6DA6718B3ED5}">
      <dsp:nvSpPr>
        <dsp:cNvPr id="0" name=""/>
        <dsp:cNvSpPr/>
      </dsp:nvSpPr>
      <dsp:spPr>
        <a:xfrm>
          <a:off x="0" y="3051142"/>
          <a:ext cx="6422901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D7A122-33FC-8543-A945-53B381D3F4F8}">
      <dsp:nvSpPr>
        <dsp:cNvPr id="0" name=""/>
        <dsp:cNvSpPr/>
      </dsp:nvSpPr>
      <dsp:spPr>
        <a:xfrm>
          <a:off x="0" y="3051142"/>
          <a:ext cx="6422901" cy="1016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3500" b="1" i="1" kern="1200"/>
            <a:t>“I can  hear that….”</a:t>
          </a:r>
          <a:endParaRPr lang="en-US" sz="3500" kern="1200"/>
        </a:p>
      </dsp:txBody>
      <dsp:txXfrm>
        <a:off x="0" y="3051142"/>
        <a:ext cx="6422901" cy="1016840"/>
      </dsp:txXfrm>
    </dsp:sp>
    <dsp:sp modelId="{E7ABA22E-C7FB-A247-A8D4-DAF28EDF05AF}">
      <dsp:nvSpPr>
        <dsp:cNvPr id="0" name=""/>
        <dsp:cNvSpPr/>
      </dsp:nvSpPr>
      <dsp:spPr>
        <a:xfrm>
          <a:off x="0" y="4067982"/>
          <a:ext cx="6422901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CAA54F-B72F-4F4F-8C91-DF5BD88F70D3}">
      <dsp:nvSpPr>
        <dsp:cNvPr id="0" name=""/>
        <dsp:cNvSpPr/>
      </dsp:nvSpPr>
      <dsp:spPr>
        <a:xfrm>
          <a:off x="0" y="4067982"/>
          <a:ext cx="6422901" cy="1016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3500" b="1" i="1" kern="1200"/>
            <a:t>“What I hear that is you…”</a:t>
          </a:r>
          <a:endParaRPr lang="en-US" sz="3500" kern="1200"/>
        </a:p>
      </dsp:txBody>
      <dsp:txXfrm>
        <a:off x="0" y="4067982"/>
        <a:ext cx="6422901" cy="10168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7F5D10-4C4B-6342-AF98-FA043D4940A3}" type="datetimeFigureOut">
              <a:rPr lang="en-US" smtClean="0"/>
              <a:t>3/16/26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312473-5173-F745-9995-219A1272E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7389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ECF25-6B0F-B6A7-43EE-5221CD6B18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4D3809-234D-B97C-9562-987CE61B69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B6C525-CFCD-D1A2-C676-6B2994C8E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CE25F-73CE-944D-8031-89B6BA7E05CA}" type="datetimeFigureOut">
              <a:rPr lang="en-US" smtClean="0"/>
              <a:t>3/16/26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47AEFF-BF54-6716-B5D2-AADD85492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CC4AA6-B06F-5094-2418-036817D58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7B7DF-7E19-DC42-ACCB-243679864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962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DCE1F-F64A-3F8B-C364-07E96829F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00EB39-2678-3739-C8FD-51449B3E1B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FD4F4C-12E7-E34A-68E1-42F4D06DF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CE25F-73CE-944D-8031-89B6BA7E05CA}" type="datetimeFigureOut">
              <a:rPr lang="en-US" smtClean="0"/>
              <a:t>3/16/26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D89A89-2DB0-AF70-2D68-F0868C57F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6401CF-553E-5E55-C6B0-4D48F038F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7B7DF-7E19-DC42-ACCB-243679864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776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5F061-E164-E3C7-F34A-D79966331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5CD2D1-9836-5DFF-8D75-B38F02D572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1B4758-DD2C-45DD-24DD-B733E2A91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CE25F-73CE-944D-8031-89B6BA7E05CA}" type="datetimeFigureOut">
              <a:rPr lang="en-US" smtClean="0"/>
              <a:t>3/16/26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9AA767-0F0F-4091-7605-60D0A8DCE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40D851-4258-9745-7E76-0F1244D35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7B7DF-7E19-DC42-ACCB-243679864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970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1B144-CFFC-88CB-CF13-304A61934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DA47F8-B64C-C0F3-4F9D-CDFF62DD35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AD608F-DAA0-F1BA-EF02-32468E5FC4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60B0B2-2486-1B54-A4CB-0D20CA3DE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CE25F-73CE-944D-8031-89B6BA7E05CA}" type="datetimeFigureOut">
              <a:rPr lang="en-US" smtClean="0"/>
              <a:t>3/16/26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063FFB-2895-3E81-02BB-B877EC7CB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67FA81-BEA0-40F1-FD17-E04CAE166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7B7DF-7E19-DC42-ACCB-243679864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38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629FF-C39A-F22C-6C3F-73E6CC86E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49762F-1E1F-06CE-EAF1-80770F1593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F0EA74-86E6-B5D7-4E2B-988DE54867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28BA6B-EDFE-4B79-39C1-FCC76BAFDD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71885B0-9E05-7D91-2A26-29BE86237E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F91054-A51D-5C69-AFE3-CFF2FF315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CE25F-73CE-944D-8031-89B6BA7E05CA}" type="datetimeFigureOut">
              <a:rPr lang="en-US" smtClean="0"/>
              <a:t>3/16/26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8E41DF-015C-FD97-26DB-39E7EDDCB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52ADDA-B553-CD76-01E8-594ACC44F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7B7DF-7E19-DC42-ACCB-243679864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928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D510B-73DB-EF5E-3542-271BB5A94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65EEB4-3B45-699B-75F9-3592D74B72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CE25F-73CE-944D-8031-89B6BA7E05CA}" type="datetimeFigureOut">
              <a:rPr lang="en-US" smtClean="0"/>
              <a:t>3/16/26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6D10FD-9A35-81F8-34DB-FF30FED52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25AFD7-2BAE-977A-74C4-88D09874C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7B7DF-7E19-DC42-ACCB-243679864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443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51C7DF-4E04-AAB1-0017-52E883469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CE25F-73CE-944D-8031-89B6BA7E05CA}" type="datetimeFigureOut">
              <a:rPr lang="en-US" smtClean="0"/>
              <a:t>3/16/26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4D1BC1-FA18-3A10-AE1D-9351C0788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5EC7DE-7964-8CED-D309-95C2917A2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7B7DF-7E19-DC42-ACCB-243679864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626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D8270-11C0-E37A-6EC6-A048EBCD9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AB8687-81FD-B50C-3E3B-C060EEE55C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951DAF-5F62-6011-5AB6-1745154A98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A520D7-A7A6-9E5C-C614-2EDE24663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CE25F-73CE-944D-8031-89B6BA7E05CA}" type="datetimeFigureOut">
              <a:rPr lang="en-US" smtClean="0"/>
              <a:t>3/16/26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6A792E-FD8F-C363-712F-86B13814D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FF4B9F-9D3E-6601-7D3C-ADB00F0C6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7B7DF-7E19-DC42-ACCB-243679864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16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589A8-69A7-5642-CC62-B50AD6AD7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259839C-9B0A-3BE4-858F-D7A2152D8B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AEF585-CB2E-3184-5E59-F096C9DFE7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A3C24F-E809-5F6D-9983-BEE11200A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CE25F-73CE-944D-8031-89B6BA7E05CA}" type="datetimeFigureOut">
              <a:rPr lang="en-US" smtClean="0"/>
              <a:t>3/16/26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541DFB-C7B2-A508-43F6-1A620C2AF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16F396-883E-9E0C-B0A7-754E46CFA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7B7DF-7E19-DC42-ACCB-243679864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605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AD919D-8E7C-2F8D-6C0F-3AB19CC06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C3B04E-665C-DBD5-AB6B-7A5659A7D9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5119AB-78F6-4CC2-6E48-845560B99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CE25F-73CE-944D-8031-89B6BA7E05CA}" type="datetimeFigureOut">
              <a:rPr lang="en-US" smtClean="0"/>
              <a:t>3/16/26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B1F1D6-006E-41C0-AE88-E9760F291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ED5055-ACFA-A731-2E64-3C58282A9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7B7DF-7E19-DC42-ACCB-243679864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729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655A9A1-18DC-7ADC-2254-D82F125F3E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CACF58-DF98-E0CA-93F6-B7338F9145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F5738F-44E9-DAE2-ACA4-3A11FDC77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CE25F-73CE-944D-8031-89B6BA7E05CA}" type="datetimeFigureOut">
              <a:rPr lang="en-US" smtClean="0"/>
              <a:t>3/16/26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FB6730-1888-AAD4-CF6E-9E02E7F9B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6D1F7E-CF09-E393-00F5-FA0F3DC04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7B7DF-7E19-DC42-ACCB-243679864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093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D6F36BF-1D5C-8EDE-A690-5D239532E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AC8024-E153-16E6-31A6-5C6A24786C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60F3B4-3B5B-58D1-99A9-3B4F603A8D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45CE25F-73CE-944D-8031-89B6BA7E05CA}" type="datetimeFigureOut">
              <a:rPr lang="en-US" smtClean="0"/>
              <a:t>3/16/26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350050-8C38-D5DF-EADC-6957849AF4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9CED5A-5D3E-AF1B-CE07-EC8F8FF8DB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87B7DF-7E19-DC42-ACCB-243679864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507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CF433D-FA34-F857-5322-431DEEABC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8249E89B-63A5-45DA-A170-5B661FCE4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5D714AD-9E94-4752-AA45-D4B0EAAB5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4652"/>
            <a:ext cx="4444163" cy="6323347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C9FB00-DBF2-D55E-B08E-C09FF6B36B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9411" y="767258"/>
            <a:ext cx="3209335" cy="532348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Non -Violent Communication/Compassionate Communication</a:t>
            </a:r>
            <a:br>
              <a:rPr lang="en-US" sz="1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br>
              <a:rPr lang="en-US" sz="1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sz="1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OBSERVATIONS</a:t>
            </a:r>
            <a:br>
              <a:rPr lang="en-US" sz="1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endParaRPr lang="en-US" sz="18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FF89E09-42FB-4694-96E4-95652B1D83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83158" y="3396997"/>
            <a:ext cx="6858002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5D3C032-881F-4579-A4BF-0FA966E9F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470645"/>
            <a:ext cx="12192000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A5E2B9-BF90-DDA6-52B4-000768ADA3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41893" y="767258"/>
            <a:ext cx="5287923" cy="532348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2000" b="1" dirty="0"/>
              <a:t>UU  Westport March 2, 2026</a:t>
            </a:r>
          </a:p>
          <a:p>
            <a:pPr algn="l"/>
            <a:r>
              <a:rPr lang="en-US" sz="2000" b="1" dirty="0"/>
              <a:t>Rev Carlton Smith</a:t>
            </a:r>
          </a:p>
          <a:p>
            <a:pPr algn="l"/>
            <a:endParaRPr lang="en-US" sz="2000" b="1" dirty="0"/>
          </a:p>
          <a:p>
            <a:pPr algn="l"/>
            <a:r>
              <a:rPr lang="en-US" sz="2000" b="1" dirty="0"/>
              <a:t>Denise Carreau       Steven Rosenberg</a:t>
            </a:r>
          </a:p>
          <a:p>
            <a:pPr algn="l"/>
            <a:r>
              <a:rPr lang="en-US" sz="2000" b="1" dirty="0"/>
              <a:t>	    Co-Facilitators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491441-FA93-4C04-0A4E-FD461099CF70}"/>
              </a:ext>
            </a:extLst>
          </p:cNvPr>
          <p:cNvSpPr txBox="1"/>
          <p:nvPr/>
        </p:nvSpPr>
        <p:spPr>
          <a:xfrm>
            <a:off x="4721290" y="436672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305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3C994B4-9721-4148-9EEC-6793CECDE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3" y="-1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9D95E49-763A-4886-B038-82F7347405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1697F4A-0E1E-4884-AA46-CC73530407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78324" y="727069"/>
            <a:ext cx="10713676" cy="54333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23C5F8-FB61-96BF-A855-A655704E3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2026" y="540167"/>
            <a:ext cx="5828376" cy="2135867"/>
          </a:xfrm>
        </p:spPr>
        <p:txBody>
          <a:bodyPr anchor="b">
            <a:normAutofit fontScale="90000"/>
          </a:bodyPr>
          <a:lstStyle/>
          <a:p>
            <a:pPr algn="ctr"/>
            <a:r>
              <a:rPr lang="en-US" sz="3400" b="1" dirty="0"/>
              <a:t>OBSERVATIONS</a:t>
            </a:r>
            <a:br>
              <a:rPr lang="en-US" sz="3400" dirty="0"/>
            </a:br>
            <a:r>
              <a:rPr lang="en-US" sz="3400" b="1" dirty="0"/>
              <a:t>What we directly see, hear, smell, taste and feel through touch.</a:t>
            </a:r>
            <a:br>
              <a:rPr lang="en-US" sz="3400" dirty="0"/>
            </a:br>
            <a:endParaRPr lang="en-US" sz="34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C9201A9-0BDD-4980-9442-7A5E65D8C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1253406"/>
            <a:ext cx="303950" cy="4351188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4" name="Content Placeholder 3" descr="A black and white logo of a video camera&#10;&#10;AI-generated content may be incorrect.">
            <a:extLst>
              <a:ext uri="{FF2B5EF4-FFF2-40B4-BE49-F238E27FC236}">
                <a16:creationId xmlns:a16="http://schemas.microsoft.com/office/drawing/2014/main" id="{4B46D5E5-7E02-72EA-0C94-F8EB5195779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156" r="1973"/>
          <a:stretch>
            <a:fillRect/>
          </a:stretch>
        </p:blipFill>
        <p:spPr>
          <a:xfrm>
            <a:off x="303950" y="1841329"/>
            <a:ext cx="4351188" cy="376326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AC4FB3-FC68-1D07-8D7F-14E6FE567A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2026" y="2880452"/>
            <a:ext cx="5828376" cy="3095445"/>
          </a:xfrm>
        </p:spPr>
        <p:txBody>
          <a:bodyPr anchor="t">
            <a:normAutofit fontScale="77500" lnSpcReduction="20000"/>
          </a:bodyPr>
          <a:lstStyle/>
          <a:p>
            <a:pPr marL="0" lvl="0" indent="0">
              <a:buNone/>
            </a:pPr>
            <a:r>
              <a:rPr lang="en-US" sz="3600" b="1" dirty="0"/>
              <a:t>Including only observable, concrete facts increases the likelihood that we will be heard. </a:t>
            </a:r>
          </a:p>
          <a:p>
            <a:pPr marL="0" lvl="0" indent="0">
              <a:buNone/>
            </a:pPr>
            <a:endParaRPr lang="en-US" sz="3600" b="1" dirty="0"/>
          </a:p>
          <a:p>
            <a:pPr marL="0" lvl="0" indent="0">
              <a:buNone/>
            </a:pPr>
            <a:endParaRPr lang="en-US" sz="3600" b="1" dirty="0"/>
          </a:p>
          <a:p>
            <a:pPr marL="0" lvl="0" indent="0">
              <a:buNone/>
            </a:pPr>
            <a:r>
              <a:rPr lang="en-US" sz="3600" b="1" dirty="0"/>
              <a:t>Some people become defensive when they think they are being judged.</a:t>
            </a:r>
          </a:p>
          <a:p>
            <a:pPr marL="0" indent="0">
              <a:buNone/>
            </a:pPr>
            <a:endParaRPr lang="en-US" sz="180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085D7B9-E066-4923-8CB7-294BF3062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365990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5443840-A796-4C43-8DC1-1B738EFEC5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5193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4002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249E89B-63A5-45DA-A170-5B661FCE4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D714AD-9E94-4752-AA45-D4B0EAAB5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4652"/>
            <a:ext cx="4444163" cy="6323347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CAEA89-8302-F980-257E-B2D819401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411" y="767258"/>
            <a:ext cx="3209335" cy="5323484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EVALUATIONS: </a:t>
            </a:r>
            <a:r>
              <a:rPr lang="en-US" sz="2800" dirty="0">
                <a:solidFill>
                  <a:schemeClr val="bg1"/>
                </a:solidFill>
              </a:rPr>
              <a:t>thoughts and interpretations in our minds that get triggered by observations.</a:t>
            </a:r>
            <a:br>
              <a:rPr lang="en-US" sz="2800" dirty="0">
                <a:solidFill>
                  <a:schemeClr val="bg1"/>
                </a:solidFill>
              </a:rPr>
            </a:b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F89E09-42FB-4694-96E4-95652B1D83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83158" y="3396997"/>
            <a:ext cx="6858002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5D3C032-881F-4579-A4BF-0FA966E9F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470645"/>
            <a:ext cx="12192000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316C72-B75E-61C8-DA34-EE8BBBFE08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41893" y="767258"/>
            <a:ext cx="5287923" cy="5323484"/>
          </a:xfrm>
        </p:spPr>
        <p:txBody>
          <a:bodyPr anchor="ctr">
            <a:normAutofit/>
          </a:bodyPr>
          <a:lstStyle/>
          <a:p>
            <a:pPr marL="0" lvl="0" indent="0" algn="ctr">
              <a:buNone/>
            </a:pPr>
            <a:r>
              <a:rPr lang="en-US" sz="3600" b="1" dirty="0"/>
              <a:t>NVC discourages   mixing  observations with evaluation.</a:t>
            </a:r>
          </a:p>
        </p:txBody>
      </p:sp>
    </p:spTree>
    <p:extLst>
      <p:ext uri="{BB962C8B-B14F-4D97-AF65-F5344CB8AC3E}">
        <p14:creationId xmlns:p14="http://schemas.microsoft.com/office/powerpoint/2010/main" val="2568568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03CBE6E-E6B2-417D-A61A-D5F70F02A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466BE98-0341-4CFA-8601-3E68FB730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39937"/>
            <a:ext cx="4525605" cy="5778126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D03806-0977-5E25-7D9E-1FE80930D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539" y="1458180"/>
            <a:ext cx="3100522" cy="394164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Why is it difficult to observe objectively without  judging?</a:t>
            </a:r>
            <a:endParaRPr lang="en-US" sz="2800" b="1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63E89A1-984A-4500-9453-4203AD1B83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9937"/>
            <a:ext cx="12192000" cy="64008"/>
          </a:xfrm>
          <a:prstGeom prst="rect">
            <a:avLst/>
          </a:prstGeom>
          <a:solidFill>
            <a:schemeClr val="tx2">
              <a:lumMod val="50000"/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715350-2C09-A123-AE8E-A074CA9FA6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01851" y="1458180"/>
            <a:ext cx="5337242" cy="3941640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en-US" sz="2400" b="1" dirty="0"/>
              <a:t>Observing without judging is difficult because the human brain is wired to automatically assign meaning to experiences to navigate the world quickly. </a:t>
            </a:r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r>
              <a:rPr lang="en-US" sz="2400" b="1" dirty="0"/>
              <a:t>Judgments are often reflexive, </a:t>
            </a:r>
            <a:r>
              <a:rPr lang="en-US" sz="2400" b="1" i="1" u="sng" dirty="0"/>
              <a:t>non-conscious</a:t>
            </a:r>
            <a:r>
              <a:rPr lang="en-US" sz="2400" b="1" dirty="0"/>
              <a:t>, and rooted in past experiences, making them an involuntary, habitual reaction rather than a conscious choice. 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3FD642B-C569-4ABB-AE20-EFA6BC9959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254055"/>
            <a:ext cx="12192000" cy="64008"/>
          </a:xfrm>
          <a:prstGeom prst="rect">
            <a:avLst/>
          </a:prstGeom>
          <a:solidFill>
            <a:schemeClr val="tx2">
              <a:lumMod val="50000"/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A92FED3-1F18-4138-B4E4-627D78B002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064601" y="3396997"/>
            <a:ext cx="6858002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81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F6F39C2-8746-4599-843B-CED156C408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5D714AD-9E94-4752-AA45-D4B0EAAB5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4652"/>
            <a:ext cx="4444163" cy="6323347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B9F538-B780-3136-5814-D7BB32510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411" y="767258"/>
            <a:ext cx="3209335" cy="5323484"/>
          </a:xfrm>
        </p:spPr>
        <p:txBody>
          <a:bodyPr>
            <a:normAutofit/>
          </a:bodyPr>
          <a:lstStyle/>
          <a:p>
            <a:pPr algn="ctr"/>
            <a:r>
              <a:rPr lang="en-US" sz="2800">
                <a:solidFill>
                  <a:schemeClr val="bg1"/>
                </a:solidFill>
              </a:rPr>
              <a:t>Observable Information and a Shared Reality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FF89E09-42FB-4694-96E4-95652B1D83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83158" y="3396997"/>
            <a:ext cx="6858002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5D3C032-881F-4579-A4BF-0FA966E9F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470645"/>
            <a:ext cx="12192000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BDCFED53-41F5-BBB9-FF23-CC568A9F571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6427308"/>
              </p:ext>
            </p:extLst>
          </p:nvPr>
        </p:nvGraphicFramePr>
        <p:xfrm>
          <a:off x="5242917" y="1005298"/>
          <a:ext cx="6422901" cy="50854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95F8A4FD-9BB9-E65E-5D5C-F935EE829A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6113" y="4741025"/>
            <a:ext cx="2438721" cy="14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049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2C44D5-75F6-A594-3588-185B9B4A5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663" y="1422400"/>
            <a:ext cx="5505433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 Camera Test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D9D74E-3CDC-4B1B-27A2-439B8EF55F6C}"/>
              </a:ext>
            </a:extLst>
          </p:cNvPr>
          <p:cNvSpPr txBox="1"/>
          <p:nvPr/>
        </p:nvSpPr>
        <p:spPr>
          <a:xfrm>
            <a:off x="728663" y="3902075"/>
            <a:ext cx="5505449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sz="32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Could a video camera record exactly what I am describing?"</a:t>
            </a:r>
          </a:p>
        </p:txBody>
      </p:sp>
      <p:pic>
        <p:nvPicPr>
          <p:cNvPr id="4" name="Content Placeholder 3" descr="A black and white logo of a video camera&#10;&#10;AI-generated content may be incorrect.">
            <a:extLst>
              <a:ext uri="{FF2B5EF4-FFF2-40B4-BE49-F238E27FC236}">
                <a16:creationId xmlns:a16="http://schemas.microsoft.com/office/drawing/2014/main" id="{CBE87F56-E6FA-9D13-6B65-B1F345EF75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96161" y="1676213"/>
            <a:ext cx="3717743" cy="352709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7A9243D-8FC3-4B36-874B-55906B03F4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15176" y="115193"/>
            <a:ext cx="0" cy="6627614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0FB8E6CF-61A1-4A48-ADE0-5AE823AF1A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5489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3" name="Rectangle 122">
            <a:extLst>
              <a:ext uri="{FF2B5EF4-FFF2-40B4-BE49-F238E27FC236}">
                <a16:creationId xmlns:a16="http://schemas.microsoft.com/office/drawing/2014/main" id="{9F6F39C2-8746-4599-843B-CED156C408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A5D714AD-9E94-4752-AA45-D4B0EAAB5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4652"/>
            <a:ext cx="4444163" cy="6323347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68DB66-48E3-A558-CC10-9840047A0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411" y="767258"/>
            <a:ext cx="3209335" cy="5323484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Observations w. o. Judgements</a:t>
            </a:r>
            <a:br>
              <a:rPr lang="en-US" sz="2800" b="1" dirty="0">
                <a:solidFill>
                  <a:schemeClr val="bg1"/>
                </a:solidFill>
              </a:rPr>
            </a:br>
            <a:br>
              <a:rPr lang="en-US" sz="2800" b="1" dirty="0">
                <a:solidFill>
                  <a:schemeClr val="bg1"/>
                </a:solidFill>
              </a:rPr>
            </a:br>
            <a:br>
              <a:rPr lang="en-US" sz="2800" b="1" dirty="0">
                <a:solidFill>
                  <a:schemeClr val="bg1"/>
                </a:solidFill>
              </a:rPr>
            </a:br>
            <a:r>
              <a:rPr lang="en-US" sz="2800" b="1" dirty="0">
                <a:solidFill>
                  <a:schemeClr val="bg1"/>
                </a:solidFill>
              </a:rPr>
              <a:t>“What actually happened’</a:t>
            </a:r>
            <a:br>
              <a:rPr lang="en-US" sz="2800" b="1" dirty="0">
                <a:solidFill>
                  <a:schemeClr val="bg1"/>
                </a:solidFill>
              </a:rPr>
            </a:br>
            <a:br>
              <a:rPr lang="en-US" sz="2800" b="1" dirty="0">
                <a:solidFill>
                  <a:schemeClr val="bg1"/>
                </a:solidFill>
              </a:rPr>
            </a:br>
            <a:br>
              <a:rPr lang="en-US" sz="2800" b="1" dirty="0">
                <a:solidFill>
                  <a:schemeClr val="bg1"/>
                </a:solidFill>
              </a:rPr>
            </a:br>
            <a:r>
              <a:rPr lang="en-US" sz="2800" b="1" dirty="0"/>
              <a:t>WHAT ACTUALLY HAPPENED</a:t>
            </a:r>
            <a:br>
              <a:rPr lang="en-US" sz="2800" dirty="0"/>
            </a:b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7FF89E09-42FB-4694-96E4-95652B1D83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83158" y="3396997"/>
            <a:ext cx="6858002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25D3C032-881F-4579-A4BF-0FA966E9F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470645"/>
            <a:ext cx="12192000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D0DCA71-A852-2AB6-79BD-85F1FEDF6B9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7720494"/>
              </p:ext>
            </p:extLst>
          </p:nvPr>
        </p:nvGraphicFramePr>
        <p:xfrm>
          <a:off x="5242917" y="1005298"/>
          <a:ext cx="6422901" cy="50854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840793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6B91BB8-EA28-A283-AEF0-4A485F180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141" y="1450655"/>
            <a:ext cx="3932030" cy="3956690"/>
          </a:xfrm>
        </p:spPr>
        <p:txBody>
          <a:bodyPr anchor="ctr">
            <a:normAutofit/>
          </a:bodyPr>
          <a:lstStyle/>
          <a:p>
            <a:r>
              <a:rPr lang="en-US" sz="6800">
                <a:solidFill>
                  <a:schemeClr val="bg1"/>
                </a:solidFill>
              </a:rPr>
              <a:t>Practice Observing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67633D1-6EE6-4118-B9F0-B363477BE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14141" y="1450655"/>
            <a:ext cx="393203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AD7FFC6-42A9-49CB-B5E9-B3F6B0383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14141" y="5408571"/>
            <a:ext cx="393203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5C4C68B-6475-DD81-9DE8-E6201173EE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429209"/>
            <a:ext cx="5604588" cy="5250824"/>
          </a:xfrm>
        </p:spPr>
        <p:txBody>
          <a:bodyPr anchor="ctr">
            <a:normAutofit/>
          </a:bodyPr>
          <a:lstStyle/>
          <a:p>
            <a:pPr marL="514350" indent="-514350"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Pause before speaking</a:t>
            </a:r>
          </a:p>
          <a:p>
            <a:pPr marL="0" indent="0">
              <a:buNone/>
            </a:pPr>
            <a:r>
              <a:rPr lang="en-US" i="1" dirty="0">
                <a:solidFill>
                  <a:schemeClr val="bg1"/>
                </a:solidFill>
              </a:rPr>
              <a:t>     </a:t>
            </a:r>
            <a:r>
              <a:rPr lang="en-US" b="1" i="1" dirty="0">
                <a:solidFill>
                  <a:schemeClr val="bg1"/>
                </a:solidFill>
              </a:rPr>
              <a:t>    (Am I making an observation or making a judgement?)</a:t>
            </a:r>
          </a:p>
          <a:p>
            <a:pPr marL="0" indent="0">
              <a:buNone/>
            </a:pPr>
            <a:endParaRPr lang="en-US" b="1" i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2. Include time and context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3. Stick to senses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4. Check with the other person</a:t>
            </a:r>
          </a:p>
          <a:p>
            <a:pPr marL="0" indent="0">
              <a:buNone/>
            </a:pPr>
            <a:endParaRPr lang="en-US" sz="2000" dirty="0">
              <a:solidFill>
                <a:schemeClr val="bg1"/>
              </a:solidFill>
            </a:endParaRPr>
          </a:p>
          <a:p>
            <a:pPr marL="514350" indent="-514350">
              <a:buAutoNum type="arabicPeriod"/>
            </a:pP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5382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824C6D-18DD-2329-465B-1D51CB2B1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F85EF54-07BB-9567-C89E-9B47E01CC4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0A575E8-B8BE-7D48-F5B5-4ABEB50EF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141" y="1450655"/>
            <a:ext cx="3932030" cy="3956690"/>
          </a:xfrm>
        </p:spPr>
        <p:txBody>
          <a:bodyPr anchor="ctr">
            <a:normAutofit/>
          </a:bodyPr>
          <a:lstStyle/>
          <a:p>
            <a:r>
              <a:rPr lang="en-US" sz="6800">
                <a:solidFill>
                  <a:schemeClr val="bg1"/>
                </a:solidFill>
              </a:rPr>
              <a:t>Practice Observing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DA266F9-E580-31E9-9F34-34886C1D0E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14141" y="1450655"/>
            <a:ext cx="393203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80794BB-8404-9C43-6C36-03438A6FC2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14141" y="5408571"/>
            <a:ext cx="393203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A5E5D6B-1F78-896F-E8D0-7A961E9A4D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108061"/>
            <a:ext cx="5081859" cy="4571972"/>
          </a:xfrm>
        </p:spPr>
        <p:txBody>
          <a:bodyPr anchor="ctr">
            <a:normAutofit fontScale="85000" lnSpcReduction="20000"/>
          </a:bodyPr>
          <a:lstStyle/>
          <a:p>
            <a:pPr marL="0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“</a:t>
            </a:r>
          </a:p>
          <a:p>
            <a:pPr marL="0" indent="0">
              <a:buNone/>
            </a:pPr>
            <a:endParaRPr lang="en-US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3800" dirty="0">
                <a:solidFill>
                  <a:schemeClr val="bg1"/>
                </a:solidFill>
              </a:rPr>
              <a:t>“Terry, you never listen to me.”</a:t>
            </a:r>
          </a:p>
          <a:p>
            <a:pPr marL="0" indent="0">
              <a:buNone/>
            </a:pPr>
            <a:endParaRPr lang="en-US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36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36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3600" dirty="0">
                <a:solidFill>
                  <a:schemeClr val="bg1"/>
                </a:solidFill>
              </a:rPr>
              <a:t>‘Terry, during yesterday’s faculty meeting  you looked at  your phone several times while I was sharing. Do you remember that?”</a:t>
            </a:r>
          </a:p>
          <a:p>
            <a:pPr marL="0" indent="0">
              <a:buNone/>
            </a:pPr>
            <a:endParaRPr lang="en-US" sz="36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2000" dirty="0">
              <a:solidFill>
                <a:schemeClr val="bg1"/>
              </a:solidFill>
            </a:endParaRPr>
          </a:p>
          <a:p>
            <a:pPr marL="514350" indent="-514350">
              <a:buAutoNum type="arabicPeriod"/>
            </a:pP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03389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BC7D52-9544-4131-82A9-F2B6EB924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4865" y="568517"/>
            <a:ext cx="5248221" cy="1067209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Red Flags.  </a:t>
            </a:r>
          </a:p>
        </p:txBody>
      </p:sp>
      <p:pic>
        <p:nvPicPr>
          <p:cNvPr id="4" name="Content Placeholder 11">
            <a:extLst>
              <a:ext uri="{FF2B5EF4-FFF2-40B4-BE49-F238E27FC236}">
                <a16:creationId xmlns:a16="http://schemas.microsoft.com/office/drawing/2014/main" id="{7731D0E4-E2C0-63ED-221D-432E185409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12" r="1669" b="-1"/>
          <a:stretch>
            <a:fillRect/>
          </a:stretch>
        </p:blipFill>
        <p:spPr>
          <a:xfrm>
            <a:off x="1521357" y="1666226"/>
            <a:ext cx="2329812" cy="2329812"/>
          </a:xfrm>
          <a:custGeom>
            <a:avLst/>
            <a:gdLst/>
            <a:ahLst/>
            <a:cxnLst/>
            <a:rect l="l" t="t" r="r" b="b"/>
            <a:pathLst>
              <a:path w="2388070" h="2388070">
                <a:moveTo>
                  <a:pt x="1194035" y="0"/>
                </a:moveTo>
                <a:cubicBezTo>
                  <a:pt x="1853482" y="0"/>
                  <a:pt x="2388070" y="534588"/>
                  <a:pt x="2388070" y="1194035"/>
                </a:cubicBezTo>
                <a:cubicBezTo>
                  <a:pt x="2388070" y="1853482"/>
                  <a:pt x="1853482" y="2388070"/>
                  <a:pt x="1194035" y="2388070"/>
                </a:cubicBezTo>
                <a:cubicBezTo>
                  <a:pt x="534588" y="2388070"/>
                  <a:pt x="0" y="1853482"/>
                  <a:pt x="0" y="1194035"/>
                </a:cubicBezTo>
                <a:cubicBezTo>
                  <a:pt x="0" y="534588"/>
                  <a:pt x="534588" y="0"/>
                  <a:pt x="1194035" y="0"/>
                </a:cubicBezTo>
                <a:close/>
              </a:path>
            </a:pathLst>
          </a:custGeom>
          <a:ln w="28575">
            <a:noFill/>
          </a:ln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B894EFA8-F425-4D19-A94B-445388B31E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77893"/>
            <a:ext cx="1861854" cy="717514"/>
            <a:chOff x="0" y="377893"/>
            <a:chExt cx="1861854" cy="717514"/>
          </a:xfrm>
          <a:solidFill>
            <a:schemeClr val="bg1"/>
          </a:solidFill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C5A741B9-65EC-4C5B-9FE0-4A18575771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3778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0BB4301-41FA-4453-956F-A11CC664B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1762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DEBA3A-95B6-8A1E-BFCA-1960F08A13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4868" y="1820369"/>
            <a:ext cx="521717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chemeClr val="bg1"/>
                </a:solidFill>
              </a:rPr>
              <a:t>“Is it really an observation?”</a:t>
            </a:r>
          </a:p>
          <a:p>
            <a:pPr marL="0" indent="0">
              <a:buNone/>
            </a:pPr>
            <a:endParaRPr lang="en-US" sz="32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3200" dirty="0">
                <a:solidFill>
                  <a:schemeClr val="bg1"/>
                </a:solidFill>
              </a:rPr>
              <a:t>If you used  the following phrases, you strayed from observation to evaluation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</p:txBody>
      </p:sp>
      <p:grpSp>
        <p:nvGrpSpPr>
          <p:cNvPr id="15" name="Graphic 185">
            <a:extLst>
              <a:ext uri="{FF2B5EF4-FFF2-40B4-BE49-F238E27FC236}">
                <a16:creationId xmlns:a16="http://schemas.microsoft.com/office/drawing/2014/main" id="{582A903B-6B78-4F0A-B7C9-3D80499020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510EA93-8F64-42C8-A630-D449506E95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6CB53FC-E4DA-4001-928B-9998A85EA5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210B969-4FDF-4AAC-9397-63D5434958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70B3EF0-84EA-4F47-86A3-1EA1F644A4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59369A8-EF57-42A1-8EC8-F6A9F92A3A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171410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A67E2D7-7031-A71B-0473-E36EA86E2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4865" y="568518"/>
            <a:ext cx="5248221" cy="46969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Red Flags </a:t>
            </a:r>
          </a:p>
        </p:txBody>
      </p:sp>
      <p:pic>
        <p:nvPicPr>
          <p:cNvPr id="6" name="Content Placeholder 11">
            <a:extLst>
              <a:ext uri="{FF2B5EF4-FFF2-40B4-BE49-F238E27FC236}">
                <a16:creationId xmlns:a16="http://schemas.microsoft.com/office/drawing/2014/main" id="{97C9F23D-B3F1-B975-E935-FCB04E52315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12" r="1669" b="-1"/>
          <a:stretch>
            <a:fillRect/>
          </a:stretch>
        </p:blipFill>
        <p:spPr>
          <a:xfrm>
            <a:off x="739959" y="1095407"/>
            <a:ext cx="3699037" cy="2811575"/>
          </a:xfrm>
          <a:custGeom>
            <a:avLst/>
            <a:gdLst/>
            <a:ahLst/>
            <a:cxnLst/>
            <a:rect l="l" t="t" r="r" b="b"/>
            <a:pathLst>
              <a:path w="2388070" h="2388070">
                <a:moveTo>
                  <a:pt x="1194035" y="0"/>
                </a:moveTo>
                <a:cubicBezTo>
                  <a:pt x="1853482" y="0"/>
                  <a:pt x="2388070" y="534588"/>
                  <a:pt x="2388070" y="1194035"/>
                </a:cubicBezTo>
                <a:cubicBezTo>
                  <a:pt x="2388070" y="1853482"/>
                  <a:pt x="1853482" y="2388070"/>
                  <a:pt x="1194035" y="2388070"/>
                </a:cubicBezTo>
                <a:cubicBezTo>
                  <a:pt x="534588" y="2388070"/>
                  <a:pt x="0" y="1853482"/>
                  <a:pt x="0" y="1194035"/>
                </a:cubicBezTo>
                <a:cubicBezTo>
                  <a:pt x="0" y="534588"/>
                  <a:pt x="534588" y="0"/>
                  <a:pt x="1194035" y="0"/>
                </a:cubicBezTo>
                <a:close/>
              </a:path>
            </a:pathLst>
          </a:custGeom>
          <a:ln w="28575">
            <a:noFill/>
          </a:ln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B894EFA8-F425-4D19-A94B-445388B31E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77893"/>
            <a:ext cx="1861854" cy="717514"/>
            <a:chOff x="0" y="377893"/>
            <a:chExt cx="1861854" cy="717514"/>
          </a:xfrm>
          <a:solidFill>
            <a:schemeClr val="bg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5A741B9-65EC-4C5B-9FE0-4A18575771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3778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0BB4301-41FA-4453-956F-A11CC664B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1762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0E2B4A-2186-E398-9346-CB6ABA61A8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4906" y="1095407"/>
            <a:ext cx="5957135" cy="5361345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11200" b="1" dirty="0">
                <a:solidFill>
                  <a:schemeClr val="bg1"/>
                </a:solidFill>
              </a:rPr>
              <a:t>1. “You always”/”You never”</a:t>
            </a:r>
          </a:p>
          <a:p>
            <a:pPr marL="0" indent="0">
              <a:buNone/>
            </a:pPr>
            <a:r>
              <a:rPr lang="en-US" sz="11200" dirty="0">
                <a:solidFill>
                  <a:schemeClr val="bg1"/>
                </a:solidFill>
              </a:rPr>
              <a:t>Absolutes erase context and indicts character.</a:t>
            </a:r>
          </a:p>
          <a:p>
            <a:pPr marL="0" indent="0">
              <a:buNone/>
            </a:pPr>
            <a:endParaRPr lang="en-US" sz="112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11200" b="1" dirty="0">
                <a:solidFill>
                  <a:schemeClr val="bg1"/>
                </a:solidFill>
              </a:rPr>
              <a:t>2. Starting with: “You are….”</a:t>
            </a:r>
          </a:p>
          <a:p>
            <a:pPr marL="0" indent="0">
              <a:buNone/>
            </a:pPr>
            <a:r>
              <a:rPr lang="en-US" sz="11200" dirty="0">
                <a:solidFill>
                  <a:schemeClr val="bg1"/>
                </a:solidFill>
              </a:rPr>
              <a:t>Assigns identity; not behavior</a:t>
            </a:r>
          </a:p>
          <a:p>
            <a:pPr marL="0" indent="0">
              <a:buNone/>
            </a:pPr>
            <a:endParaRPr lang="en-US" sz="112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11200" b="1" dirty="0">
                <a:solidFill>
                  <a:schemeClr val="bg1"/>
                </a:solidFill>
              </a:rPr>
              <a:t>3. Starting with “should/ought  to”</a:t>
            </a:r>
          </a:p>
          <a:p>
            <a:pPr marL="0" indent="0">
              <a:buNone/>
            </a:pPr>
            <a:r>
              <a:rPr lang="en-US" sz="11200" dirty="0">
                <a:solidFill>
                  <a:schemeClr val="bg1"/>
                </a:solidFill>
              </a:rPr>
              <a:t>Suggests a moral judgement</a:t>
            </a:r>
          </a:p>
          <a:p>
            <a:pPr marL="0" indent="0">
              <a:buNone/>
            </a:pPr>
            <a:endParaRPr lang="en-US" sz="112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11200" b="1" dirty="0">
                <a:solidFill>
                  <a:schemeClr val="bg1"/>
                </a:solidFill>
              </a:rPr>
              <a:t>4. Starting with “too much”/ not enough”</a:t>
            </a:r>
          </a:p>
          <a:p>
            <a:pPr marL="0" indent="0">
              <a:buNone/>
            </a:pPr>
            <a:r>
              <a:rPr lang="en-US" sz="9600" dirty="0">
                <a:solidFill>
                  <a:schemeClr val="bg1"/>
                </a:solidFill>
              </a:rPr>
              <a:t>Implies a standard you haven’t stated</a:t>
            </a:r>
          </a:p>
          <a:p>
            <a:pPr marL="0" indent="0">
              <a:buNone/>
            </a:pPr>
            <a:endParaRPr lang="en-US" sz="93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93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11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br>
              <a:rPr lang="en-US" sz="1100" b="1" dirty="0">
                <a:solidFill>
                  <a:schemeClr val="bg1"/>
                </a:solidFill>
              </a:rPr>
            </a:br>
            <a:endParaRPr lang="en-US" sz="1100" b="1" dirty="0">
              <a:solidFill>
                <a:schemeClr val="bg1"/>
              </a:solidFill>
            </a:endParaRPr>
          </a:p>
          <a:p>
            <a:endParaRPr lang="en-US" sz="1100" dirty="0">
              <a:solidFill>
                <a:schemeClr val="bg1"/>
              </a:solidFill>
            </a:endParaRPr>
          </a:p>
        </p:txBody>
      </p:sp>
      <p:grpSp>
        <p:nvGrpSpPr>
          <p:cNvPr id="17" name="Graphic 185">
            <a:extLst>
              <a:ext uri="{FF2B5EF4-FFF2-40B4-BE49-F238E27FC236}">
                <a16:creationId xmlns:a16="http://schemas.microsoft.com/office/drawing/2014/main" id="{582A903B-6B78-4F0A-B7C9-3D80499020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510EA93-8F64-42C8-A630-D449506E95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6CB53FC-E4DA-4001-928B-9998A85EA5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D210B969-4FDF-4AAC-9397-63D5434958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70B3EF0-84EA-4F47-86A3-1EA1F644A4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59369A8-EF57-42A1-8EC8-F6A9F92A3A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494333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F330ED-0729-963A-84D2-D41A3B648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Rectangle 385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AE847BA-A92C-11C3-63F5-8EC1FC27B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4865" y="568517"/>
            <a:ext cx="5248221" cy="1067209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			Red Flags</a:t>
            </a:r>
          </a:p>
        </p:txBody>
      </p:sp>
      <p:pic>
        <p:nvPicPr>
          <p:cNvPr id="6" name="Content Placeholder 11" descr="A red flag on a stick&#10;&#10;AI-generated content may be incorrect.">
            <a:extLst>
              <a:ext uri="{FF2B5EF4-FFF2-40B4-BE49-F238E27FC236}">
                <a16:creationId xmlns:a16="http://schemas.microsoft.com/office/drawing/2014/main" id="{B2561926-7CDE-C1BB-90DC-8CDEB4BB721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12" r="1669" b="-1"/>
          <a:stretch>
            <a:fillRect/>
          </a:stretch>
        </p:blipFill>
        <p:spPr>
          <a:xfrm>
            <a:off x="739959" y="1095407"/>
            <a:ext cx="4754947" cy="4754947"/>
          </a:xfrm>
          <a:custGeom>
            <a:avLst/>
            <a:gdLst/>
            <a:ahLst/>
            <a:cxnLst/>
            <a:rect l="l" t="t" r="r" b="b"/>
            <a:pathLst>
              <a:path w="2388070" h="2388070">
                <a:moveTo>
                  <a:pt x="1194035" y="0"/>
                </a:moveTo>
                <a:cubicBezTo>
                  <a:pt x="1853482" y="0"/>
                  <a:pt x="2388070" y="534588"/>
                  <a:pt x="2388070" y="1194035"/>
                </a:cubicBezTo>
                <a:cubicBezTo>
                  <a:pt x="2388070" y="1853482"/>
                  <a:pt x="1853482" y="2388070"/>
                  <a:pt x="1194035" y="2388070"/>
                </a:cubicBezTo>
                <a:cubicBezTo>
                  <a:pt x="534588" y="2388070"/>
                  <a:pt x="0" y="1853482"/>
                  <a:pt x="0" y="1194035"/>
                </a:cubicBezTo>
                <a:cubicBezTo>
                  <a:pt x="0" y="534588"/>
                  <a:pt x="534588" y="0"/>
                  <a:pt x="1194035" y="0"/>
                </a:cubicBezTo>
                <a:close/>
              </a:path>
            </a:pathLst>
          </a:custGeom>
          <a:ln w="28575">
            <a:noFill/>
          </a:ln>
        </p:spPr>
      </p:pic>
      <p:grpSp>
        <p:nvGrpSpPr>
          <p:cNvPr id="388" name="Group 387">
            <a:extLst>
              <a:ext uri="{FF2B5EF4-FFF2-40B4-BE49-F238E27FC236}">
                <a16:creationId xmlns:a16="http://schemas.microsoft.com/office/drawing/2014/main" id="{B894EFA8-F425-4D19-A94B-445388B31E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77893"/>
            <a:ext cx="1861854" cy="717514"/>
            <a:chOff x="0" y="377893"/>
            <a:chExt cx="1861854" cy="717514"/>
          </a:xfrm>
          <a:solidFill>
            <a:schemeClr val="bg1"/>
          </a:solidFill>
        </p:grpSpPr>
        <p:sp>
          <p:nvSpPr>
            <p:cNvPr id="389" name="Freeform: Shape 388">
              <a:extLst>
                <a:ext uri="{FF2B5EF4-FFF2-40B4-BE49-F238E27FC236}">
                  <a16:creationId xmlns:a16="http://schemas.microsoft.com/office/drawing/2014/main" id="{C5A741B9-65EC-4C5B-9FE0-4A18575771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3778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390" name="Freeform: Shape 389">
              <a:extLst>
                <a:ext uri="{FF2B5EF4-FFF2-40B4-BE49-F238E27FC236}">
                  <a16:creationId xmlns:a16="http://schemas.microsoft.com/office/drawing/2014/main" id="{C0BB4301-41FA-4453-956F-A11CC664B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1762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2EC483-BFBC-4403-8747-3D371352FC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4868" y="1820369"/>
            <a:ext cx="5577687" cy="435133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9600" b="1" dirty="0">
                <a:solidFill>
                  <a:schemeClr val="bg1"/>
                </a:solidFill>
              </a:rPr>
              <a:t>5.Starting with labels: </a:t>
            </a:r>
          </a:p>
          <a:p>
            <a:pPr marL="0" indent="0">
              <a:buNone/>
            </a:pPr>
            <a:r>
              <a:rPr lang="en-US" sz="9600" dirty="0">
                <a:solidFill>
                  <a:schemeClr val="bg1"/>
                </a:solidFill>
              </a:rPr>
              <a:t>‘</a:t>
            </a:r>
            <a:r>
              <a:rPr lang="en-US" sz="9600" b="1" dirty="0">
                <a:solidFill>
                  <a:schemeClr val="bg1"/>
                </a:solidFill>
              </a:rPr>
              <a:t>Labels: “lazy,” ”rude,” “selfish”</a:t>
            </a:r>
          </a:p>
          <a:p>
            <a:pPr marL="0" indent="0">
              <a:buNone/>
            </a:pPr>
            <a:endParaRPr lang="en-US" sz="96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9600" dirty="0">
                <a:solidFill>
                  <a:schemeClr val="bg1"/>
                </a:solidFill>
              </a:rPr>
              <a:t>Diagnoses a person, not an action.</a:t>
            </a:r>
          </a:p>
          <a:p>
            <a:pPr marL="0" indent="0">
              <a:buNone/>
            </a:pPr>
            <a:endParaRPr lang="en-US" sz="96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9600" dirty="0">
                <a:solidFill>
                  <a:schemeClr val="bg1"/>
                </a:solidFill>
              </a:rPr>
              <a:t>6.</a:t>
            </a:r>
            <a:r>
              <a:rPr lang="en-US" sz="9600" b="1" dirty="0">
                <a:solidFill>
                  <a:schemeClr val="bg1"/>
                </a:solidFill>
              </a:rPr>
              <a:t>Starting with “obviously”/ “clearly”</a:t>
            </a:r>
          </a:p>
          <a:p>
            <a:pPr marL="0" indent="0">
              <a:buNone/>
            </a:pPr>
            <a:r>
              <a:rPr lang="en-US" sz="9600" dirty="0">
                <a:solidFill>
                  <a:schemeClr val="bg1"/>
                </a:solidFill>
              </a:rPr>
              <a:t>Treats your interpretation as fact.</a:t>
            </a:r>
          </a:p>
          <a:p>
            <a:pPr marL="0" indent="0">
              <a:buNone/>
            </a:pPr>
            <a:endParaRPr lang="en-US" sz="96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9600" b="1" dirty="0">
                <a:solidFill>
                  <a:schemeClr val="bg1"/>
                </a:solidFill>
              </a:rPr>
              <a:t>7. Starting with “for no reason”/ “out of nowhere”</a:t>
            </a:r>
          </a:p>
          <a:p>
            <a:pPr marL="0" indent="0">
              <a:buNone/>
            </a:pPr>
            <a:r>
              <a:rPr lang="en-US" sz="9600" dirty="0">
                <a:solidFill>
                  <a:schemeClr val="bg1"/>
                </a:solidFill>
              </a:rPr>
              <a:t>Denies that the other person’s motives exist.</a:t>
            </a:r>
          </a:p>
          <a:p>
            <a:pPr marL="0" indent="0">
              <a:buNone/>
            </a:pPr>
            <a:endParaRPr lang="en-US" sz="11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11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11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11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br>
              <a:rPr lang="en-US" sz="1100" b="1" dirty="0">
                <a:solidFill>
                  <a:schemeClr val="bg1"/>
                </a:solidFill>
              </a:rPr>
            </a:br>
            <a:endParaRPr lang="en-US" sz="1100" b="1" dirty="0">
              <a:solidFill>
                <a:schemeClr val="bg1"/>
              </a:solidFill>
            </a:endParaRPr>
          </a:p>
          <a:p>
            <a:endParaRPr lang="en-US" sz="1100" dirty="0">
              <a:solidFill>
                <a:schemeClr val="bg1"/>
              </a:solidFill>
            </a:endParaRPr>
          </a:p>
        </p:txBody>
      </p:sp>
      <p:grpSp>
        <p:nvGrpSpPr>
          <p:cNvPr id="392" name="Graphic 185">
            <a:extLst>
              <a:ext uri="{FF2B5EF4-FFF2-40B4-BE49-F238E27FC236}">
                <a16:creationId xmlns:a16="http://schemas.microsoft.com/office/drawing/2014/main" id="{582A903B-6B78-4F0A-B7C9-3D80499020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393" name="Freeform: Shape 392">
              <a:extLst>
                <a:ext uri="{FF2B5EF4-FFF2-40B4-BE49-F238E27FC236}">
                  <a16:creationId xmlns:a16="http://schemas.microsoft.com/office/drawing/2014/main" id="{D510EA93-8F64-42C8-A630-D449506E95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4" name="Freeform: Shape 393">
              <a:extLst>
                <a:ext uri="{FF2B5EF4-FFF2-40B4-BE49-F238E27FC236}">
                  <a16:creationId xmlns:a16="http://schemas.microsoft.com/office/drawing/2014/main" id="{06CB53FC-E4DA-4001-928B-9998A85EA5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5" name="Freeform: Shape 394">
              <a:extLst>
                <a:ext uri="{FF2B5EF4-FFF2-40B4-BE49-F238E27FC236}">
                  <a16:creationId xmlns:a16="http://schemas.microsoft.com/office/drawing/2014/main" id="{D210B969-4FDF-4AAC-9397-63D5434958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6" name="Freeform: Shape 395">
              <a:extLst>
                <a:ext uri="{FF2B5EF4-FFF2-40B4-BE49-F238E27FC236}">
                  <a16:creationId xmlns:a16="http://schemas.microsoft.com/office/drawing/2014/main" id="{570B3EF0-84EA-4F47-86A3-1EA1F644A4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7" name="Freeform: Shape 396">
              <a:extLst>
                <a:ext uri="{FF2B5EF4-FFF2-40B4-BE49-F238E27FC236}">
                  <a16:creationId xmlns:a16="http://schemas.microsoft.com/office/drawing/2014/main" id="{259369A8-EF57-42A1-8EC8-F6A9F92A3A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53493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5F15BD4-B615-7A31-FB0A-A48BE98CD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Red Flags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6DEBE30-F306-251C-F00E-5DDA840DBA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dirty="0"/>
              <a:t>	</a:t>
            </a:r>
            <a:r>
              <a:rPr lang="en-US" sz="5100" dirty="0"/>
              <a:t>THE TELLS (Giveaway)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A45F8FA-02BE-65A5-DC92-EC74E3BA5B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57787" cy="823912"/>
          </a:xfrm>
        </p:spPr>
        <p:txBody>
          <a:bodyPr>
            <a:normAutofit fontScale="25000" lnSpcReduction="20000"/>
          </a:bodyPr>
          <a:lstStyle/>
          <a:p>
            <a:pPr algn="ctr"/>
            <a:endParaRPr lang="en-US" dirty="0"/>
          </a:p>
          <a:p>
            <a:pPr algn="ctr"/>
            <a:r>
              <a:rPr lang="en-US" sz="11200" dirty="0"/>
              <a:t>THE FIX </a:t>
            </a:r>
          </a:p>
          <a:p>
            <a:pPr algn="ctr"/>
            <a:r>
              <a:rPr lang="en-US" sz="12800" dirty="0"/>
              <a:t>(Try to include a feeling and a need.)</a:t>
            </a:r>
          </a:p>
          <a:p>
            <a:pPr algn="ctr"/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1B07E8FB-F784-1214-6452-B922EC358DCB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b="1" dirty="0"/>
          </a:p>
        </p:txBody>
      </p:sp>
      <p:pic>
        <p:nvPicPr>
          <p:cNvPr id="16" name="Content Placeholder 11">
            <a:extLst>
              <a:ext uri="{FF2B5EF4-FFF2-40B4-BE49-F238E27FC236}">
                <a16:creationId xmlns:a16="http://schemas.microsoft.com/office/drawing/2014/main" id="{C2043A2E-7172-1F31-382F-85C1FC42F95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475581" y="365125"/>
            <a:ext cx="1295400" cy="1219200"/>
          </a:xfrm>
        </p:spPr>
      </p:pic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C2FD0CE8-BD1B-25D7-D46E-CB0C7AA2A2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01913"/>
            <a:ext cx="5157787" cy="35877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“You always”/”You never”</a:t>
            </a:r>
          </a:p>
          <a:p>
            <a:pPr marL="0" indent="0">
              <a:buNone/>
            </a:pPr>
            <a:r>
              <a:rPr lang="en-US" sz="2000" b="1" dirty="0"/>
              <a:t>Absolutes erase context and indicts character.</a:t>
            </a:r>
          </a:p>
          <a:p>
            <a:pPr marL="0" indent="0">
              <a:buNone/>
            </a:pPr>
            <a:endParaRPr lang="en-US" b="1" dirty="0"/>
          </a:p>
          <a:p>
            <a:pPr marL="0" indent="0" algn="ctr">
              <a:buNone/>
            </a:pPr>
            <a:r>
              <a:rPr lang="en-US" b="1" dirty="0"/>
              <a:t>“You never listen to me.”</a:t>
            </a:r>
          </a:p>
        </p:txBody>
      </p:sp>
      <p:pic>
        <p:nvPicPr>
          <p:cNvPr id="20" name="Content Placeholder 11">
            <a:extLst>
              <a:ext uri="{FF2B5EF4-FFF2-40B4-BE49-F238E27FC236}">
                <a16:creationId xmlns:a16="http://schemas.microsoft.com/office/drawing/2014/main" id="{A70D0C17-5130-DFFD-AEE7-01ABF1D582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7981" y="517525"/>
            <a:ext cx="1295400" cy="12192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FB229-F344-E29C-D399-96A190711E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5861957"/>
            <a:ext cx="5157787" cy="32770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4294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9F09E33-5409-A9D6-2D5D-7FA008456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				Red Flags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62D7713-5BE5-A8BA-F312-A3E6AF12FB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TELLS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254DA06-6195-C8DA-5C29-B8A9AE98960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“You always”/”You never”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“You never listen to me.”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E388F5E-7B39-A820-AB2E-C9C1D4A9FC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THE FIX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C5B22686-ED6A-7BBC-50BC-DCF77C494C60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The last two times I was speaking, you looked at your phone several times. Do you remember?</a:t>
            </a:r>
          </a:p>
          <a:p>
            <a:pPr marL="0" indent="0">
              <a:buNone/>
            </a:pPr>
            <a:r>
              <a:rPr lang="en-US" b="1" dirty="0"/>
              <a:t>I was frustrated that you were looking at your phone while I was speaking because I need my ideas to be considered.”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865FC353-246D-8B04-D5D4-7BF9863DC9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7981" y="517525"/>
            <a:ext cx="12954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7747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48DBEC-C946-FB95-4086-6BCF848FE1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C482FBA-0EA6-4469-928F-33D445061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Red Flags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252D9EC-1C0D-DACC-1941-2821529B72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	THE TELLS (Giveaway)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900B35D-CD1B-EE7B-ED1C-BFEA5EE7F4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200" dirty="0"/>
              <a:t>THE FIX </a:t>
            </a:r>
          </a:p>
          <a:p>
            <a:pPr algn="ctr"/>
            <a:r>
              <a:rPr lang="en-US" sz="3200" dirty="0"/>
              <a:t>(Try to include a feeling and a need.)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E04DE864-4734-A725-F65C-482E0EC5B9FC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16" name="Content Placeholder 11">
            <a:extLst>
              <a:ext uri="{FF2B5EF4-FFF2-40B4-BE49-F238E27FC236}">
                <a16:creationId xmlns:a16="http://schemas.microsoft.com/office/drawing/2014/main" id="{B45EA209-E437-F3E4-9946-75853B40BEA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475581" y="365125"/>
            <a:ext cx="1295400" cy="1219200"/>
          </a:xfrm>
        </p:spPr>
      </p:pic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BB395618-CAEE-B89C-C255-9E9D21EC5FF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sz="9600" b="1" dirty="0"/>
              <a:t>Starting with: “You are….”</a:t>
            </a:r>
          </a:p>
          <a:p>
            <a:pPr marL="0" indent="0">
              <a:buNone/>
            </a:pPr>
            <a:endParaRPr lang="en-US" sz="9600" b="1" dirty="0"/>
          </a:p>
          <a:p>
            <a:pPr marL="0" indent="0">
              <a:buNone/>
            </a:pPr>
            <a:r>
              <a:rPr lang="en-US" sz="9600" b="1" dirty="0"/>
              <a:t>Assigns identity; not behavior</a:t>
            </a:r>
            <a:br>
              <a:rPr lang="en-US" sz="9600" b="1" dirty="0"/>
            </a:br>
            <a:endParaRPr lang="en-US" sz="9600" b="1" dirty="0"/>
          </a:p>
          <a:p>
            <a:pPr marL="0" indent="0">
              <a:buNone/>
            </a:pPr>
            <a:endParaRPr lang="en-US" sz="9600" b="1" dirty="0"/>
          </a:p>
          <a:p>
            <a:pPr marL="0" indent="0">
              <a:buNone/>
            </a:pPr>
            <a:r>
              <a:rPr lang="en-US" sz="11200" b="1" dirty="0"/>
              <a:t>“You are a procrastinator.”</a:t>
            </a:r>
          </a:p>
          <a:p>
            <a:pPr marL="0" indent="0">
              <a:buNone/>
            </a:pPr>
            <a:endParaRPr lang="en-US" sz="9600" b="1" dirty="0"/>
          </a:p>
          <a:p>
            <a:pPr marL="0" indent="0">
              <a:buNone/>
            </a:pPr>
            <a:endParaRPr lang="en-US" sz="9600" b="1" dirty="0"/>
          </a:p>
          <a:p>
            <a:pPr marL="0" indent="0">
              <a:buNone/>
            </a:pPr>
            <a:r>
              <a:rPr lang="en-US" sz="9600" b="1" dirty="0"/>
              <a:t> </a:t>
            </a:r>
          </a:p>
        </p:txBody>
      </p:sp>
      <p:pic>
        <p:nvPicPr>
          <p:cNvPr id="20" name="Content Placeholder 11">
            <a:extLst>
              <a:ext uri="{FF2B5EF4-FFF2-40B4-BE49-F238E27FC236}">
                <a16:creationId xmlns:a16="http://schemas.microsoft.com/office/drawing/2014/main" id="{03B0C623-720D-3D9F-847E-43DE15B7C5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7981" y="517525"/>
            <a:ext cx="1295400" cy="12192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3BFC6C-FE62-9DC2-49DF-7CE8FA4E34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 flipH="1">
            <a:off x="5997574" y="2505075"/>
            <a:ext cx="174625" cy="3684588"/>
          </a:xfrm>
        </p:spPr>
        <p:txBody>
          <a:bodyPr/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3911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20D79-3816-2363-9E4D-EE50776F4E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BFCB623-BDC4-35AE-935C-EF815A689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Red Flags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41C455B-0B2C-BB07-89A1-5E940D45D3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	THE TELLS (Giveaway)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3DDD711-CEC9-F34A-C8AE-8F820E7552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dirty="0"/>
              <a:t>THE FIX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C4C0284-4494-F6BD-73C5-CB1982E2E5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97575" y="2505075"/>
            <a:ext cx="5357813" cy="3684588"/>
          </a:xfrm>
        </p:spPr>
        <p:txBody>
          <a:bodyPr>
            <a:normAutofit fontScale="77500" lnSpcReduction="20000"/>
          </a:bodyPr>
          <a:lstStyle/>
          <a:p>
            <a:endParaRPr lang="en-US" dirty="0"/>
          </a:p>
          <a:p>
            <a:pPr marL="0" indent="0">
              <a:buNone/>
            </a:pPr>
            <a:r>
              <a:rPr lang="en-US" sz="3000" b="1" dirty="0"/>
              <a:t>Each day before your  term papers were due last semester you stayed up all night. Do  you remember?</a:t>
            </a:r>
          </a:p>
          <a:p>
            <a:pPr marL="0" indent="0">
              <a:buNone/>
            </a:pPr>
            <a:endParaRPr lang="en-US" sz="3000" b="1" dirty="0"/>
          </a:p>
          <a:p>
            <a:pPr marL="0" indent="0">
              <a:buNone/>
            </a:pPr>
            <a:r>
              <a:rPr lang="en-US" sz="3000" b="1" dirty="0"/>
              <a:t>I  worry that you will be unable to write your papers the night before they are due each semester, and you will flunk out. Since I know how much you want to be a doctor, I would be sad if you put that in jeopardy. Do you need help getting your work done?”</a:t>
            </a:r>
          </a:p>
        </p:txBody>
      </p:sp>
      <p:pic>
        <p:nvPicPr>
          <p:cNvPr id="16" name="Content Placeholder 11">
            <a:extLst>
              <a:ext uri="{FF2B5EF4-FFF2-40B4-BE49-F238E27FC236}">
                <a16:creationId xmlns:a16="http://schemas.microsoft.com/office/drawing/2014/main" id="{82B40E9B-CD67-DA82-A6F2-E693D0EBA4B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475581" y="365125"/>
            <a:ext cx="1295400" cy="1219200"/>
          </a:xfrm>
        </p:spPr>
      </p:pic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DDCB49F0-44F2-6651-6BC0-BE565E4486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4710407" cy="368458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sz="9600" b="1" dirty="0"/>
              <a:t>Starting with:“ You are….”</a:t>
            </a:r>
          </a:p>
          <a:p>
            <a:pPr marL="0" indent="0">
              <a:buNone/>
            </a:pPr>
            <a:endParaRPr lang="en-US" sz="9600" b="1" dirty="0"/>
          </a:p>
          <a:p>
            <a:pPr marL="0" indent="0">
              <a:buNone/>
            </a:pPr>
            <a:r>
              <a:rPr lang="en-US" sz="9600" b="1" dirty="0"/>
              <a:t>Assigns identity; not behavior</a:t>
            </a:r>
            <a:br>
              <a:rPr lang="en-US" sz="9600" b="1" dirty="0"/>
            </a:br>
            <a:endParaRPr lang="en-US" sz="9600" b="1" dirty="0"/>
          </a:p>
          <a:p>
            <a:pPr marL="0" indent="0">
              <a:buNone/>
            </a:pPr>
            <a:endParaRPr lang="en-US" sz="9600" b="1" dirty="0"/>
          </a:p>
          <a:p>
            <a:pPr marL="0" indent="0">
              <a:buNone/>
            </a:pPr>
            <a:r>
              <a:rPr lang="en-US" sz="9600" b="1" dirty="0"/>
              <a:t>“You are a procrastinator.”</a:t>
            </a:r>
          </a:p>
          <a:p>
            <a:pPr marL="0" indent="0">
              <a:buNone/>
            </a:pPr>
            <a:endParaRPr lang="en-US" sz="9600" b="1" dirty="0"/>
          </a:p>
          <a:p>
            <a:pPr marL="0" indent="0">
              <a:buNone/>
            </a:pPr>
            <a:endParaRPr lang="en-US" sz="9600" b="1" dirty="0"/>
          </a:p>
          <a:p>
            <a:pPr marL="0" indent="0">
              <a:buNone/>
            </a:pPr>
            <a:r>
              <a:rPr lang="en-US" sz="9600" b="1" dirty="0"/>
              <a:t> </a:t>
            </a:r>
          </a:p>
        </p:txBody>
      </p:sp>
      <p:pic>
        <p:nvPicPr>
          <p:cNvPr id="20" name="Content Placeholder 11">
            <a:extLst>
              <a:ext uri="{FF2B5EF4-FFF2-40B4-BE49-F238E27FC236}">
                <a16:creationId xmlns:a16="http://schemas.microsoft.com/office/drawing/2014/main" id="{B7EA2449-0185-C1F3-E4D8-8A39944E59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7981" y="517525"/>
            <a:ext cx="1295400" cy="12192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46DE18-44CE-F890-54DF-E7A829A0BB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157663" y="2505075"/>
            <a:ext cx="1839912" cy="3684588"/>
          </a:xfrm>
        </p:spPr>
        <p:txBody>
          <a:bodyPr/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00767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C2A08E-BCFD-A899-59DF-A6C7C6F0F2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8E95B83-E2B2-EDEA-786A-BE0F59978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Red Flags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64FAB7F-6AF5-020A-90C7-F2DC91446F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	THE TELLS (Giveaway)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45B5B97-E780-71C5-3CBC-730112266F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200" dirty="0"/>
              <a:t>THE FIX </a:t>
            </a:r>
          </a:p>
          <a:p>
            <a:pPr algn="ctr"/>
            <a:r>
              <a:rPr lang="en-US" sz="3200" dirty="0"/>
              <a:t>(Try to include a feeling and a need.)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CF8C8381-A0C3-BFB6-6F59-220FC79E9DF8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16" name="Content Placeholder 11">
            <a:extLst>
              <a:ext uri="{FF2B5EF4-FFF2-40B4-BE49-F238E27FC236}">
                <a16:creationId xmlns:a16="http://schemas.microsoft.com/office/drawing/2014/main" id="{2AB7141F-C6A8-5C72-D6EA-C5ECFECC048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475581" y="365125"/>
            <a:ext cx="1295400" cy="1219200"/>
          </a:xfrm>
        </p:spPr>
      </p:pic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917FE27F-9799-0666-D1BA-72FA6B1205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4625347" cy="368458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sz="3600" b="1" dirty="0"/>
              <a:t>“should/ought to”</a:t>
            </a:r>
          </a:p>
          <a:p>
            <a:pPr marL="0" indent="0">
              <a:buNone/>
            </a:pPr>
            <a:endParaRPr lang="en-US" sz="3600" b="1" dirty="0"/>
          </a:p>
          <a:p>
            <a:pPr marL="0" indent="0">
              <a:buNone/>
            </a:pPr>
            <a:r>
              <a:rPr lang="en-US" sz="3600" b="1" dirty="0"/>
              <a:t>Suggests a moral judgement</a:t>
            </a:r>
          </a:p>
          <a:p>
            <a:pPr marL="0" indent="0">
              <a:buNone/>
            </a:pPr>
            <a:endParaRPr lang="en-US" sz="3600" b="1" dirty="0"/>
          </a:p>
          <a:p>
            <a:pPr marL="0" indent="0">
              <a:buNone/>
            </a:pPr>
            <a:r>
              <a:rPr lang="en-US" sz="3600" b="1" dirty="0"/>
              <a:t>“You should load the dishwasher after dinner.”</a:t>
            </a:r>
          </a:p>
          <a:p>
            <a:pPr marL="0" indent="0">
              <a:buNone/>
            </a:pPr>
            <a:endParaRPr lang="en-US" sz="3600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 </a:t>
            </a:r>
          </a:p>
        </p:txBody>
      </p:sp>
      <p:pic>
        <p:nvPicPr>
          <p:cNvPr id="20" name="Content Placeholder 11">
            <a:extLst>
              <a:ext uri="{FF2B5EF4-FFF2-40B4-BE49-F238E27FC236}">
                <a16:creationId xmlns:a16="http://schemas.microsoft.com/office/drawing/2014/main" id="{CBE3799F-10A8-D6E4-B5DE-725BD6D2DE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7981" y="517525"/>
            <a:ext cx="1295400" cy="12192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E8CD35-1973-368B-9363-F734AE4671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14913" y="2505075"/>
            <a:ext cx="982662" cy="3684588"/>
          </a:xfrm>
        </p:spPr>
        <p:txBody>
          <a:bodyPr/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4753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B8A6D7-63A8-27F4-E619-CF336ECA59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8502958-EAD7-4227-B4D7-24C768DF1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Red Flags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B4B5BEF-2F74-3289-04A8-D8FAA47D6F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	THE TELLS (Giveaway)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8554A58-F134-9999-0567-59B00A403F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dirty="0"/>
              <a:t>THE FIX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22EE6A37-218A-BE69-03B7-C085CD952F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98367" y="2505075"/>
            <a:ext cx="5757021" cy="3684588"/>
          </a:xfrm>
        </p:spPr>
        <p:txBody>
          <a:bodyPr>
            <a:normAutofit/>
          </a:bodyPr>
          <a:lstStyle/>
          <a:p>
            <a:endParaRPr lang="en-US" dirty="0"/>
          </a:p>
          <a:p>
            <a:pPr marL="0" indent="0">
              <a:buNone/>
            </a:pPr>
            <a:r>
              <a:rPr lang="en-US" sz="2400" b="1" dirty="0"/>
              <a:t>“When you didn’t load the dishwasher after dinner the last two nights, I was disappointed because I need to be able to rely  on you to follow through on your commitments.”  What happened?</a:t>
            </a:r>
          </a:p>
        </p:txBody>
      </p:sp>
      <p:pic>
        <p:nvPicPr>
          <p:cNvPr id="16" name="Content Placeholder 11">
            <a:extLst>
              <a:ext uri="{FF2B5EF4-FFF2-40B4-BE49-F238E27FC236}">
                <a16:creationId xmlns:a16="http://schemas.microsoft.com/office/drawing/2014/main" id="{C038323A-D3ED-B8F7-72B4-E133C28FE80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475581" y="365125"/>
            <a:ext cx="1295400" cy="1219200"/>
          </a:xfrm>
        </p:spPr>
      </p:pic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DA3A9B03-2E86-DAE1-3086-3932BF6A5D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4625347" cy="3684588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sz="4500" b="1" dirty="0"/>
              <a:t>“should/ought to”</a:t>
            </a:r>
          </a:p>
          <a:p>
            <a:pPr marL="0" indent="0">
              <a:buNone/>
            </a:pPr>
            <a:endParaRPr lang="en-US" sz="4500" b="1" dirty="0"/>
          </a:p>
          <a:p>
            <a:pPr marL="0" indent="0">
              <a:buNone/>
            </a:pPr>
            <a:r>
              <a:rPr lang="en-US" sz="4500" b="1" dirty="0"/>
              <a:t>Suggests a moral judgement</a:t>
            </a:r>
          </a:p>
          <a:p>
            <a:pPr marL="0" indent="0">
              <a:buNone/>
            </a:pPr>
            <a:endParaRPr lang="en-US" sz="4500" b="1" dirty="0"/>
          </a:p>
          <a:p>
            <a:pPr marL="0" indent="0">
              <a:buNone/>
            </a:pPr>
            <a:r>
              <a:rPr lang="en-US" sz="4500" b="1" dirty="0"/>
              <a:t>“You should load the dishwasher after dinner each night as you agreed.</a:t>
            </a:r>
          </a:p>
          <a:p>
            <a:pPr marL="0" indent="0">
              <a:buNone/>
            </a:pPr>
            <a:endParaRPr lang="en-US" sz="3600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 </a:t>
            </a:r>
          </a:p>
        </p:txBody>
      </p:sp>
      <p:pic>
        <p:nvPicPr>
          <p:cNvPr id="20" name="Content Placeholder 11">
            <a:extLst>
              <a:ext uri="{FF2B5EF4-FFF2-40B4-BE49-F238E27FC236}">
                <a16:creationId xmlns:a16="http://schemas.microsoft.com/office/drawing/2014/main" id="{18396F11-1C21-8B60-87E3-E141FB8AF7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7981" y="517525"/>
            <a:ext cx="1295400" cy="12192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445EC2-19CE-3D4C-972D-75C2F58541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157663" y="2505075"/>
            <a:ext cx="1839912" cy="3684588"/>
          </a:xfrm>
        </p:spPr>
        <p:txBody>
          <a:bodyPr/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8149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928236-0D2E-2BF8-4BA2-47D3CB88F2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BB99687-6EC4-CD89-913D-1908CA5EF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Red Flags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FEBFDDD-03EB-E0EC-6FF7-2A377E9119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	THE TELLS (Giveaway)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27C6CB9-58E2-9C7B-CD82-0D585FAB75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200" dirty="0"/>
              <a:t>THE FIX </a:t>
            </a:r>
          </a:p>
          <a:p>
            <a:pPr algn="ctr"/>
            <a:r>
              <a:rPr lang="en-US" sz="3200" dirty="0"/>
              <a:t>(Try to include a feeling and a need.)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16EE18FF-DB52-E2BA-8236-B110964696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15050" y="2505075"/>
            <a:ext cx="5183188" cy="3684588"/>
          </a:xfrm>
        </p:spPr>
        <p:txBody>
          <a:bodyPr>
            <a:normAutofit/>
          </a:bodyPr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6" name="Content Placeholder 11">
            <a:extLst>
              <a:ext uri="{FF2B5EF4-FFF2-40B4-BE49-F238E27FC236}">
                <a16:creationId xmlns:a16="http://schemas.microsoft.com/office/drawing/2014/main" id="{86A9082A-626A-8C39-297E-A0402AEE919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475581" y="365125"/>
            <a:ext cx="1295400" cy="1219200"/>
          </a:xfrm>
        </p:spPr>
      </p:pic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C138A025-54FB-272F-ED24-65F6D04499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4625347" cy="368458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sz="3800" b="1" dirty="0"/>
              <a:t>“too much”/ not enough”</a:t>
            </a:r>
          </a:p>
          <a:p>
            <a:pPr marL="0" indent="0">
              <a:buNone/>
            </a:pPr>
            <a:r>
              <a:rPr lang="en-US" sz="3800" b="1" dirty="0"/>
              <a:t>Implies a standard you haven’t stated</a:t>
            </a:r>
          </a:p>
          <a:p>
            <a:pPr marL="0" indent="0">
              <a:buNone/>
            </a:pPr>
            <a:endParaRPr lang="en-US" sz="3800" b="1" dirty="0"/>
          </a:p>
          <a:p>
            <a:pPr marL="0" indent="0">
              <a:buNone/>
            </a:pPr>
            <a:r>
              <a:rPr lang="en-US" sz="3800" b="1" dirty="0"/>
              <a:t>“You stay out of the house way too many nights.’” </a:t>
            </a:r>
          </a:p>
          <a:p>
            <a:pPr marL="0" indent="0">
              <a:buNone/>
            </a:pPr>
            <a:endParaRPr lang="en-US" sz="3600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 </a:t>
            </a:r>
          </a:p>
        </p:txBody>
      </p:sp>
      <p:pic>
        <p:nvPicPr>
          <p:cNvPr id="20" name="Content Placeholder 11">
            <a:extLst>
              <a:ext uri="{FF2B5EF4-FFF2-40B4-BE49-F238E27FC236}">
                <a16:creationId xmlns:a16="http://schemas.microsoft.com/office/drawing/2014/main" id="{611FB093-7174-9F90-0CAE-98612BFFA9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7981" y="517525"/>
            <a:ext cx="1295400" cy="12192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250B96-1202-187E-1C49-F722C40BCB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65135" y="2505075"/>
            <a:ext cx="532440" cy="3684588"/>
          </a:xfrm>
        </p:spPr>
        <p:txBody>
          <a:bodyPr/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41566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5382C-45AE-82A6-A687-18D5E7F48A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2DE5CB3-C5C8-77D5-4B9B-E3ABFA266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Red Flags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359B54B-32F4-02BF-8F71-F8384FB2D2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	THE TELLS (Giveaway)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8D3C220-5C92-7A57-4446-8BC4C4B604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dirty="0"/>
              <a:t>THE FIX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1A969737-2F02-DD8A-B8B7-7904C11FCF6A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r>
              <a:rPr lang="en-US" sz="4600" b="1" dirty="0"/>
              <a:t>“Last week, you stayed out without telling me on Monday and Wednesday. I worry about your safety. Is that how you remember what happened?” </a:t>
            </a:r>
          </a:p>
          <a:p>
            <a:pPr marL="0" indent="0">
              <a:buNone/>
            </a:pPr>
            <a:r>
              <a:rPr lang="en-US" sz="4600" b="1" dirty="0"/>
              <a:t>I would like us to spend more time doing things together in the evening.</a:t>
            </a:r>
            <a:r>
              <a:rPr lang="en-US" sz="2400" b="1" dirty="0"/>
              <a:t>. </a:t>
            </a:r>
            <a:r>
              <a:rPr lang="en-US" sz="5100" b="1" dirty="0"/>
              <a:t>What do you think? </a:t>
            </a:r>
          </a:p>
        </p:txBody>
      </p:sp>
      <p:pic>
        <p:nvPicPr>
          <p:cNvPr id="16" name="Content Placeholder 11">
            <a:extLst>
              <a:ext uri="{FF2B5EF4-FFF2-40B4-BE49-F238E27FC236}">
                <a16:creationId xmlns:a16="http://schemas.microsoft.com/office/drawing/2014/main" id="{0B87A3C0-F28A-BDEB-08A1-36D34BDC1BD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475581" y="365125"/>
            <a:ext cx="1295400" cy="1219200"/>
          </a:xfrm>
        </p:spPr>
      </p:pic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8F8AF4C1-F773-7921-C9CC-AFD99E22A4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4625347" cy="368458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sz="3800" b="1" dirty="0"/>
              <a:t>“too much”/ not enough”</a:t>
            </a:r>
          </a:p>
          <a:p>
            <a:pPr marL="0" indent="0">
              <a:buNone/>
            </a:pPr>
            <a:r>
              <a:rPr lang="en-US" sz="3800" b="1" dirty="0"/>
              <a:t>Implies a standard you haven’t stated</a:t>
            </a:r>
          </a:p>
          <a:p>
            <a:pPr marL="0" indent="0">
              <a:buNone/>
            </a:pPr>
            <a:endParaRPr lang="en-US" sz="3800" b="1" dirty="0"/>
          </a:p>
          <a:p>
            <a:pPr marL="0" indent="0">
              <a:buNone/>
            </a:pPr>
            <a:r>
              <a:rPr lang="en-US" sz="3800" b="1" dirty="0"/>
              <a:t>“You stay out of the house at night without telling me way too much.</a:t>
            </a:r>
          </a:p>
          <a:p>
            <a:pPr marL="0" indent="0">
              <a:buNone/>
            </a:pPr>
            <a:endParaRPr lang="en-US" sz="3600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 </a:t>
            </a:r>
          </a:p>
        </p:txBody>
      </p:sp>
      <p:pic>
        <p:nvPicPr>
          <p:cNvPr id="20" name="Content Placeholder 11">
            <a:extLst>
              <a:ext uri="{FF2B5EF4-FFF2-40B4-BE49-F238E27FC236}">
                <a16:creationId xmlns:a16="http://schemas.microsoft.com/office/drawing/2014/main" id="{1ECD99CD-61B9-2F7B-37D1-F1AEDE79C5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7981" y="517525"/>
            <a:ext cx="1295400" cy="12192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F0ACE1-41E8-3C7B-E4C6-257ADB2B72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65135" y="2505075"/>
            <a:ext cx="532440" cy="3684588"/>
          </a:xfrm>
        </p:spPr>
        <p:txBody>
          <a:bodyPr/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8368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28A37C-C222-B493-7D2A-6A59F53C3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E1FDDC1-019A-EC04-E9CB-DFFA91E68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Red Flags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B5C1CBE-4FD3-7B6C-7FDE-83D7902BC9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	THE TELLS 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ED46B81-CCE2-A557-F725-2D7DCBADF7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200" dirty="0"/>
              <a:t>THE FIX </a:t>
            </a:r>
          </a:p>
          <a:p>
            <a:pPr algn="ctr"/>
            <a:r>
              <a:rPr lang="en-US" sz="3200" dirty="0"/>
              <a:t>(Try to include a feeling and a need.)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992270AA-F6DC-9881-CB95-E8A5189A83FC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16" name="Content Placeholder 11">
            <a:extLst>
              <a:ext uri="{FF2B5EF4-FFF2-40B4-BE49-F238E27FC236}">
                <a16:creationId xmlns:a16="http://schemas.microsoft.com/office/drawing/2014/main" id="{5D23528E-13AE-6C81-687D-3B3EAADC8D3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475581" y="365125"/>
            <a:ext cx="1295400" cy="1219200"/>
          </a:xfrm>
        </p:spPr>
      </p:pic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193239AD-105E-60A0-8B60-9394B05860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4625347" cy="368458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sz="9600" b="1" dirty="0"/>
              <a:t>Labels: “lazy,” ”rude,” “selfish”</a:t>
            </a:r>
          </a:p>
          <a:p>
            <a:pPr marL="0" indent="0">
              <a:buNone/>
            </a:pPr>
            <a:endParaRPr lang="en-US" sz="9600" b="1" dirty="0"/>
          </a:p>
          <a:p>
            <a:pPr marL="0" indent="0">
              <a:buNone/>
            </a:pPr>
            <a:r>
              <a:rPr lang="en-US" sz="9600" b="1" dirty="0"/>
              <a:t>Diagnoses a person, not an action.</a:t>
            </a:r>
          </a:p>
          <a:p>
            <a:pPr marL="0" indent="0">
              <a:buNone/>
            </a:pPr>
            <a:endParaRPr lang="en-US" sz="9600" b="1" dirty="0"/>
          </a:p>
          <a:p>
            <a:pPr marL="0" indent="0">
              <a:buNone/>
            </a:pPr>
            <a:r>
              <a:rPr lang="en-US" sz="9600" b="1" dirty="0"/>
              <a:t>“I think you are just plain lazy.”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sz="3800" b="1" dirty="0"/>
          </a:p>
          <a:p>
            <a:pPr marL="0" indent="0">
              <a:buNone/>
            </a:pPr>
            <a:endParaRPr lang="en-US" sz="3800" b="1" dirty="0"/>
          </a:p>
          <a:p>
            <a:pPr marL="0" indent="0">
              <a:buNone/>
            </a:pPr>
            <a:endParaRPr lang="en-US" sz="3600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 </a:t>
            </a:r>
          </a:p>
        </p:txBody>
      </p:sp>
      <p:pic>
        <p:nvPicPr>
          <p:cNvPr id="20" name="Content Placeholder 11">
            <a:extLst>
              <a:ext uri="{FF2B5EF4-FFF2-40B4-BE49-F238E27FC236}">
                <a16:creationId xmlns:a16="http://schemas.microsoft.com/office/drawing/2014/main" id="{DAE8BBB4-BC16-FB8C-1DDE-B8BAD5CC82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7981" y="517525"/>
            <a:ext cx="1295400" cy="12192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B393F9-E34A-1861-0356-FEE77C0ACC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65135" y="2505075"/>
            <a:ext cx="532440" cy="3684588"/>
          </a:xfrm>
        </p:spPr>
        <p:txBody>
          <a:bodyPr/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4810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AE9D2-651A-98E8-4F5E-68886A69A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0A53876-CEAE-D7C0-3D7E-D6EB5AC37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Red Flags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A19F721-83A7-E090-3C87-380FA38FBC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	THE TELLS (Giveaway)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1CD5FF6-9783-CA6F-1D2C-F2EE73CC07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dirty="0"/>
              <a:t>THE FIX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1032D30B-EAD5-64AA-032A-746CF351237E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dirty="0"/>
              <a:t>(Try to include a feeling and a need.)</a:t>
            </a:r>
          </a:p>
          <a:p>
            <a:pPr marL="0" indent="0">
              <a:buNone/>
            </a:pPr>
            <a:r>
              <a:rPr lang="en-US" sz="11200" b="1" dirty="0"/>
              <a:t>“After being unemployed the last six weeks, you told me that you turned down a job that would have paid six figures because you would have had to commute and not work from home. Am I remembering correctly?</a:t>
            </a:r>
          </a:p>
          <a:p>
            <a:pPr marL="0" indent="0">
              <a:buNone/>
            </a:pPr>
            <a:r>
              <a:rPr lang="en-US" sz="11200" b="1" dirty="0"/>
              <a:t>I worry  that we won’t have enough money to pay our bills. I need  to know that we are financially secure. </a:t>
            </a:r>
          </a:p>
        </p:txBody>
      </p:sp>
      <p:pic>
        <p:nvPicPr>
          <p:cNvPr id="16" name="Content Placeholder 11">
            <a:extLst>
              <a:ext uri="{FF2B5EF4-FFF2-40B4-BE49-F238E27FC236}">
                <a16:creationId xmlns:a16="http://schemas.microsoft.com/office/drawing/2014/main" id="{9F0E37E1-DE22-97A3-4676-DEE891934B6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475581" y="365125"/>
            <a:ext cx="1295400" cy="1219200"/>
          </a:xfrm>
        </p:spPr>
      </p:pic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4FB217EC-B0B8-ECB2-2C91-D3DFB61D28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4625347" cy="368458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sz="11200" b="1" dirty="0"/>
              <a:t>Labels: “lazy,” ”rude,” “selfish”</a:t>
            </a:r>
          </a:p>
          <a:p>
            <a:pPr marL="0" indent="0">
              <a:buNone/>
            </a:pPr>
            <a:endParaRPr lang="en-US" sz="11200" b="1" dirty="0"/>
          </a:p>
          <a:p>
            <a:pPr marL="0" indent="0">
              <a:buNone/>
            </a:pPr>
            <a:r>
              <a:rPr lang="en-US" sz="11200" b="1" dirty="0"/>
              <a:t>Diagnoses a person, not an action.</a:t>
            </a:r>
          </a:p>
          <a:p>
            <a:pPr marL="0" indent="0">
              <a:buNone/>
            </a:pPr>
            <a:endParaRPr lang="en-US" sz="11200" b="1" dirty="0"/>
          </a:p>
          <a:p>
            <a:pPr marL="0" indent="0">
              <a:buNone/>
            </a:pPr>
            <a:r>
              <a:rPr lang="en-US" sz="11200" b="1" dirty="0"/>
              <a:t>“I think you are just plain lazy.”</a:t>
            </a:r>
          </a:p>
          <a:p>
            <a:pPr marL="0" indent="0">
              <a:buNone/>
            </a:pPr>
            <a:endParaRPr lang="en-US" sz="11200" b="1" dirty="0"/>
          </a:p>
          <a:p>
            <a:pPr marL="0" indent="0">
              <a:buNone/>
            </a:pPr>
            <a:endParaRPr lang="en-US" sz="11200" b="1" dirty="0"/>
          </a:p>
          <a:p>
            <a:pPr marL="0" indent="0">
              <a:buNone/>
            </a:pPr>
            <a:endParaRPr lang="en-US" sz="3800" b="1" dirty="0"/>
          </a:p>
          <a:p>
            <a:pPr marL="0" indent="0">
              <a:buNone/>
            </a:pPr>
            <a:endParaRPr lang="en-US" sz="3600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 </a:t>
            </a:r>
          </a:p>
        </p:txBody>
      </p:sp>
      <p:pic>
        <p:nvPicPr>
          <p:cNvPr id="20" name="Content Placeholder 11">
            <a:extLst>
              <a:ext uri="{FF2B5EF4-FFF2-40B4-BE49-F238E27FC236}">
                <a16:creationId xmlns:a16="http://schemas.microsoft.com/office/drawing/2014/main" id="{03EBAAB1-894B-B332-5FFF-9DCECC7C32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7981" y="517525"/>
            <a:ext cx="1295400" cy="12192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D1E83F-ACAD-ABBB-BE0B-16821B12A3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65135" y="2505075"/>
            <a:ext cx="532440" cy="3684588"/>
          </a:xfrm>
        </p:spPr>
        <p:txBody>
          <a:bodyPr/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2405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0FCC87-12D3-0D04-8A15-B916C2554C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6AA95B4-A978-4AC5-22FE-09E373875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Red Flags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3C5B41-A975-948E-0950-9A686D52F9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	THE TELLS (Giveaway)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01089C6-19D6-97C5-6603-A84C11700C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200" dirty="0"/>
              <a:t>THE FIX </a:t>
            </a:r>
          </a:p>
          <a:p>
            <a:pPr algn="ctr"/>
            <a:r>
              <a:rPr lang="en-US" sz="3200" dirty="0"/>
              <a:t>(Try to include a feeling and a need.)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5EF652B-99FE-99E1-D914-7D2F3E88E2D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6" name="Content Placeholder 11">
            <a:extLst>
              <a:ext uri="{FF2B5EF4-FFF2-40B4-BE49-F238E27FC236}">
                <a16:creationId xmlns:a16="http://schemas.microsoft.com/office/drawing/2014/main" id="{5AEF89DC-91CA-615B-D1FA-FC3429A8B24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475581" y="365125"/>
            <a:ext cx="1295400" cy="1219200"/>
          </a:xfrm>
        </p:spPr>
      </p:pic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C39C2FED-51A0-5B7E-6C5D-C945BB751C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4625347" cy="368458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sz="11200" b="1" dirty="0"/>
              <a:t>“obviously”/ “clearly”</a:t>
            </a:r>
          </a:p>
          <a:p>
            <a:pPr marL="0" indent="0">
              <a:buNone/>
            </a:pPr>
            <a:r>
              <a:rPr lang="en-US" sz="11200" b="1" dirty="0"/>
              <a:t>Treats your interpretation as fact.</a:t>
            </a:r>
          </a:p>
          <a:p>
            <a:pPr marL="0" indent="0">
              <a:buNone/>
            </a:pPr>
            <a:endParaRPr lang="en-US" sz="11200" b="1" dirty="0"/>
          </a:p>
          <a:p>
            <a:pPr marL="0" indent="0">
              <a:buNone/>
            </a:pPr>
            <a:endParaRPr lang="en-US" sz="11200" b="1" dirty="0"/>
          </a:p>
          <a:p>
            <a:pPr marL="0" indent="0">
              <a:buNone/>
            </a:pPr>
            <a:r>
              <a:rPr lang="en-US" sz="11200" b="1" dirty="0"/>
              <a:t>“Obviously, you don’t want to be friends with me anymore”</a:t>
            </a:r>
          </a:p>
          <a:p>
            <a:pPr marL="0" indent="0">
              <a:buNone/>
            </a:pPr>
            <a:endParaRPr lang="en-US" sz="11200" b="1" dirty="0"/>
          </a:p>
          <a:p>
            <a:pPr marL="0" indent="0">
              <a:buNone/>
            </a:pPr>
            <a:endParaRPr lang="en-US" sz="11200" b="1" dirty="0"/>
          </a:p>
          <a:p>
            <a:pPr marL="0" indent="0">
              <a:buNone/>
            </a:pPr>
            <a:r>
              <a:rPr lang="en-US" b="1" dirty="0"/>
              <a:t> </a:t>
            </a:r>
          </a:p>
        </p:txBody>
      </p:sp>
      <p:pic>
        <p:nvPicPr>
          <p:cNvPr id="20" name="Content Placeholder 11">
            <a:extLst>
              <a:ext uri="{FF2B5EF4-FFF2-40B4-BE49-F238E27FC236}">
                <a16:creationId xmlns:a16="http://schemas.microsoft.com/office/drawing/2014/main" id="{F93AFCE5-3B38-E251-B3B2-F2895521AC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7981" y="517525"/>
            <a:ext cx="1295400" cy="12192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9E1BD5-EB84-4E1B-97D4-7DF31E2D12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65135" y="2505075"/>
            <a:ext cx="532440" cy="3684588"/>
          </a:xfrm>
        </p:spPr>
        <p:txBody>
          <a:bodyPr/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20504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56A385-B3DF-A59F-D1DC-1B4EC3FA6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0F772592-455C-0FA2-986D-80A841806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Red Flags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F38FE41-5C97-448E-D266-EFDCBA0BA1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	THE TELLS (Giveaway)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9E031DE-9143-BCC6-4858-D3C756EAE1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dirty="0"/>
              <a:t>THE FIX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ADFE7C2-88FD-B72A-048C-B32C66FBB7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465135" y="2505074"/>
            <a:ext cx="6101223" cy="413635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b="1" dirty="0"/>
              <a:t>I was disappointed when the last two times I called to make plans you turned me down and didn’t even suggest alternate dates. Do you remember? </a:t>
            </a:r>
          </a:p>
          <a:p>
            <a:pPr marL="0" indent="0">
              <a:buNone/>
            </a:pPr>
            <a:r>
              <a:rPr lang="en-US" sz="3200" b="1" dirty="0"/>
              <a:t>I value our friendship and I am sad because it doesn’t seem as important to you as it is to me. What’s going on?</a:t>
            </a:r>
          </a:p>
        </p:txBody>
      </p:sp>
      <p:pic>
        <p:nvPicPr>
          <p:cNvPr id="16" name="Content Placeholder 11">
            <a:extLst>
              <a:ext uri="{FF2B5EF4-FFF2-40B4-BE49-F238E27FC236}">
                <a16:creationId xmlns:a16="http://schemas.microsoft.com/office/drawing/2014/main" id="{BF2985DE-A0E2-5E01-B5B1-F062C96E69F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475581" y="365125"/>
            <a:ext cx="1295400" cy="1219200"/>
          </a:xfrm>
        </p:spPr>
      </p:pic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20E4EE93-B08F-4C98-BBEC-EEE3A3EA77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4625347" cy="368458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sz="9600" b="1" dirty="0"/>
              <a:t>“obviously”/ “clearly”</a:t>
            </a:r>
          </a:p>
          <a:p>
            <a:pPr marL="0" indent="0">
              <a:buNone/>
            </a:pPr>
            <a:endParaRPr lang="en-US" sz="9600" b="1" dirty="0"/>
          </a:p>
          <a:p>
            <a:pPr marL="0" indent="0">
              <a:buNone/>
            </a:pPr>
            <a:r>
              <a:rPr lang="en-US" sz="9600" b="1" dirty="0"/>
              <a:t>Treats your interpretation as fact.</a:t>
            </a:r>
          </a:p>
          <a:p>
            <a:pPr marL="0" indent="0">
              <a:buNone/>
            </a:pPr>
            <a:endParaRPr lang="en-US" sz="9600" b="1" dirty="0"/>
          </a:p>
          <a:p>
            <a:pPr marL="0" indent="0">
              <a:buNone/>
            </a:pPr>
            <a:endParaRPr lang="en-US" sz="9600" b="1" dirty="0"/>
          </a:p>
          <a:p>
            <a:pPr marL="0" indent="0">
              <a:buNone/>
            </a:pPr>
            <a:r>
              <a:rPr lang="en-US" sz="9600" b="1" dirty="0"/>
              <a:t>“Obviously, you don’t want to be friends with me anymore”</a:t>
            </a:r>
          </a:p>
          <a:p>
            <a:pPr marL="0" indent="0">
              <a:buNone/>
            </a:pPr>
            <a:endParaRPr lang="en-US" sz="9600" b="1" dirty="0"/>
          </a:p>
          <a:p>
            <a:pPr marL="0" indent="0">
              <a:buNone/>
            </a:pPr>
            <a:endParaRPr lang="en-US" sz="9600" b="1" dirty="0"/>
          </a:p>
          <a:p>
            <a:pPr marL="0" indent="0">
              <a:buNone/>
            </a:pPr>
            <a:r>
              <a:rPr lang="en-US" sz="9600" b="1" dirty="0"/>
              <a:t> </a:t>
            </a:r>
          </a:p>
        </p:txBody>
      </p:sp>
      <p:pic>
        <p:nvPicPr>
          <p:cNvPr id="20" name="Content Placeholder 11">
            <a:extLst>
              <a:ext uri="{FF2B5EF4-FFF2-40B4-BE49-F238E27FC236}">
                <a16:creationId xmlns:a16="http://schemas.microsoft.com/office/drawing/2014/main" id="{9DD300A2-6105-D25E-5847-0AE7CF6D46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7981" y="517525"/>
            <a:ext cx="1295400" cy="12192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7FD1B6-4700-0A2F-1553-C4E8A276CA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65135" y="2505075"/>
            <a:ext cx="532440" cy="3684588"/>
          </a:xfrm>
        </p:spPr>
        <p:txBody>
          <a:bodyPr/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41443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73E573-3AA5-1335-F7E0-3A8D557661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344427C-2C75-2B1A-EC7C-7DE87E742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Red Flags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CAD1FA9-478F-A1A4-0A79-4F2FAF331D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	THE TELLS (Giveaway)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4C1625D-EA5F-ACE8-445F-C59FC9C0C2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200" dirty="0"/>
              <a:t>THE FIX </a:t>
            </a:r>
          </a:p>
          <a:p>
            <a:pPr algn="ctr"/>
            <a:r>
              <a:rPr lang="en-US" sz="3200" dirty="0"/>
              <a:t>(Try to include a feeling and a need.)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9E8ADD4D-3DCA-C8F7-0537-D5975D3FCCE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6" name="Content Placeholder 11">
            <a:extLst>
              <a:ext uri="{FF2B5EF4-FFF2-40B4-BE49-F238E27FC236}">
                <a16:creationId xmlns:a16="http://schemas.microsoft.com/office/drawing/2014/main" id="{06F51BDB-80B9-CC61-5CD0-6620162EA26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475581" y="365125"/>
            <a:ext cx="1295400" cy="1219200"/>
          </a:xfrm>
        </p:spPr>
      </p:pic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CC67F1BC-4A3C-C969-3089-80A84B1551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4625347" cy="368458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sz="9600" b="1" dirty="0"/>
              <a:t>“for no reason”/ “out of nowhere”</a:t>
            </a:r>
          </a:p>
          <a:p>
            <a:pPr marL="0" indent="0">
              <a:buNone/>
            </a:pPr>
            <a:endParaRPr lang="en-US" sz="9600" b="1" dirty="0"/>
          </a:p>
          <a:p>
            <a:pPr marL="0" indent="0">
              <a:buNone/>
            </a:pPr>
            <a:r>
              <a:rPr lang="en-US" sz="9600" b="1" dirty="0"/>
              <a:t>Denies that the other person’s motives exist.</a:t>
            </a:r>
          </a:p>
          <a:p>
            <a:pPr marL="0" indent="0">
              <a:buNone/>
            </a:pPr>
            <a:endParaRPr lang="en-US" sz="9600" b="1" dirty="0"/>
          </a:p>
          <a:p>
            <a:pPr marL="0" indent="0">
              <a:buNone/>
            </a:pPr>
            <a:r>
              <a:rPr lang="en-US" sz="9600" b="1" dirty="0"/>
              <a:t>“You didn’t invite me to your wedding for no reason.”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sz="3600" dirty="0"/>
              <a:t>”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 </a:t>
            </a:r>
          </a:p>
        </p:txBody>
      </p:sp>
      <p:pic>
        <p:nvPicPr>
          <p:cNvPr id="20" name="Content Placeholder 11">
            <a:extLst>
              <a:ext uri="{FF2B5EF4-FFF2-40B4-BE49-F238E27FC236}">
                <a16:creationId xmlns:a16="http://schemas.microsoft.com/office/drawing/2014/main" id="{36B7C748-F8EC-A3EF-30F8-FB5F5B9777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7981" y="517525"/>
            <a:ext cx="1295400" cy="12192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D7ED69-277E-F963-2D1E-7CC5E76B6A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65135" y="2505075"/>
            <a:ext cx="532440" cy="3684588"/>
          </a:xfrm>
        </p:spPr>
        <p:txBody>
          <a:bodyPr/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9994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AF175-178F-6AFE-8814-6EA2A833E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3CF9C8C-0D32-25EA-2970-EA6EC9736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Red Flags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AFF671E-8A79-C7C2-B569-FC3DE98847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	THE TELLS (Giveaway)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D70E228-2071-2C5E-734D-491C8FBAAF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dirty="0"/>
              <a:t>THE FIX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2641B85D-3B44-E4CC-103F-79D21DC9BA1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“I was upset that you didn’t invite me to your wedding. Seeing you walk down the aisle would have made me very happy because I know how happy you were. Why didn’t you invite me?”</a:t>
            </a:r>
          </a:p>
        </p:txBody>
      </p:sp>
      <p:pic>
        <p:nvPicPr>
          <p:cNvPr id="16" name="Content Placeholder 11">
            <a:extLst>
              <a:ext uri="{FF2B5EF4-FFF2-40B4-BE49-F238E27FC236}">
                <a16:creationId xmlns:a16="http://schemas.microsoft.com/office/drawing/2014/main" id="{1862DFBA-2EBE-CCE3-9A21-9BFD1CC02B3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475581" y="365125"/>
            <a:ext cx="1295400" cy="1219200"/>
          </a:xfrm>
        </p:spPr>
      </p:pic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1091541B-57CB-9C51-28E4-04F62D6A39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4625347" cy="368458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sz="9600" b="1" dirty="0"/>
              <a:t>“for no reason”/ “out of nowhere”</a:t>
            </a:r>
          </a:p>
          <a:p>
            <a:pPr marL="0" indent="0">
              <a:buNone/>
            </a:pPr>
            <a:endParaRPr lang="en-US" sz="9600" b="1" dirty="0"/>
          </a:p>
          <a:p>
            <a:pPr marL="0" indent="0">
              <a:buNone/>
            </a:pPr>
            <a:r>
              <a:rPr lang="en-US" sz="9600" b="1" dirty="0"/>
              <a:t>Denies the other persons motives exist. </a:t>
            </a:r>
          </a:p>
          <a:p>
            <a:pPr marL="0" indent="0">
              <a:buNone/>
            </a:pPr>
            <a:endParaRPr lang="en-US" sz="9600" b="1" dirty="0"/>
          </a:p>
          <a:p>
            <a:pPr marL="0" indent="0">
              <a:buNone/>
            </a:pPr>
            <a:r>
              <a:rPr lang="en-US" sz="9600" b="1" dirty="0"/>
              <a:t>“You didn’t invite me to your wedding for no reason.” 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sz="3600" dirty="0"/>
              <a:t>”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 </a:t>
            </a:r>
          </a:p>
        </p:txBody>
      </p:sp>
      <p:pic>
        <p:nvPicPr>
          <p:cNvPr id="20" name="Content Placeholder 11">
            <a:extLst>
              <a:ext uri="{FF2B5EF4-FFF2-40B4-BE49-F238E27FC236}">
                <a16:creationId xmlns:a16="http://schemas.microsoft.com/office/drawing/2014/main" id="{B75D9D88-7A95-F26F-1C1B-60B81844DF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7981" y="517525"/>
            <a:ext cx="1295400" cy="12192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936E78-8E8A-2A4D-730A-CB216E666C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65135" y="2505075"/>
            <a:ext cx="532440" cy="3684588"/>
          </a:xfrm>
        </p:spPr>
        <p:txBody>
          <a:bodyPr/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749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CD8B12-AFBC-843B-D32F-2DE39E4CE3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249E89B-63A5-45DA-A170-5B661FCE4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D714AD-9E94-4752-AA45-D4B0EAAB5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4652"/>
            <a:ext cx="4444163" cy="6323347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4396DC9-DFB7-C705-3B27-E8D15387C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411" y="767258"/>
            <a:ext cx="3209335" cy="5323484"/>
          </a:xfrm>
        </p:spPr>
        <p:txBody>
          <a:bodyPr>
            <a:normAutofit/>
          </a:bodyPr>
          <a:lstStyle/>
          <a:p>
            <a:pPr algn="ctr"/>
            <a:r>
              <a:rPr lang="en-US" sz="2800">
                <a:solidFill>
                  <a:schemeClr val="bg1"/>
                </a:solidFill>
              </a:rPr>
              <a:t>Observing + feeling +. needs + requests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F89E09-42FB-4694-96E4-95652B1D83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83158" y="3396997"/>
            <a:ext cx="6858002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5D3C032-881F-4579-A4BF-0FA966E9F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470645"/>
            <a:ext cx="12192000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A0C7BC3-FA7F-E91C-1F80-89FFAD4B3D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41893" y="767258"/>
            <a:ext cx="5850696" cy="532348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3200" b="1" dirty="0"/>
              <a:t>“Terry, during yesterday’s faculty meeting  I was frustrated when you looked at  your phone several times while I was sharing because I needed everyone to consider my contributions. Would you be able to listen without looking at your phone?</a:t>
            </a:r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dirty="0"/>
          </a:p>
          <a:p>
            <a:pPr marL="514350" indent="-514350">
              <a:buAutoNum type="arabicPeriod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79250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2387CD-CFB2-1866-62C8-805B5DF14A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3E51DE-457F-9231-DE8B-280517E82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5400"/>
              <a:t>Observations W.O. Judgements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6F434C-D866-2B38-DCF6-1BF26EB406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 fontScale="92500" lnSpcReduction="20000"/>
          </a:bodyPr>
          <a:lstStyle/>
          <a:p>
            <a:pPr marL="0" indent="0">
              <a:buNone/>
            </a:pPr>
            <a:r>
              <a:rPr lang="en-US" sz="3600" b="1" dirty="0"/>
              <a:t>NVC encourages objective observations.</a:t>
            </a:r>
          </a:p>
          <a:p>
            <a:pPr marL="0" indent="0">
              <a:buNone/>
            </a:pPr>
            <a:endParaRPr lang="en-US" sz="3600" b="1" dirty="0"/>
          </a:p>
          <a:p>
            <a:pPr marL="0" indent="0">
              <a:buNone/>
            </a:pPr>
            <a:r>
              <a:rPr lang="en-US" sz="3600" b="1" dirty="0"/>
              <a:t>NVC discourages us from combining observations with evaluations.</a:t>
            </a:r>
          </a:p>
          <a:p>
            <a:pPr marL="0" indent="0">
              <a:buNone/>
            </a:pPr>
            <a:endParaRPr lang="en-US" sz="3600" b="1" dirty="0"/>
          </a:p>
          <a:p>
            <a:pPr marL="0" indent="0">
              <a:buNone/>
            </a:pPr>
            <a:r>
              <a:rPr lang="en-US" sz="3600" b="1" i="1" dirty="0"/>
              <a:t>“A video /tape recorder could have captured it.”</a:t>
            </a:r>
          </a:p>
          <a:p>
            <a:endParaRPr lang="en-US" sz="2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DAED91-553B-647B-D99D-B91F1EF520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956" r="3772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7402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2826</TotalTime>
  <Words>1493</Words>
  <Application>Microsoft Macintosh PowerPoint</Application>
  <PresentationFormat>Widescreen</PresentationFormat>
  <Paragraphs>296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Aptos</vt:lpstr>
      <vt:lpstr>Aptos Display</vt:lpstr>
      <vt:lpstr>Arial</vt:lpstr>
      <vt:lpstr>Helvetica Neue Medium</vt:lpstr>
      <vt:lpstr>Office Theme</vt:lpstr>
      <vt:lpstr> Non -Violent Communication/Compassionate Communication  OBSERVATIONS </vt:lpstr>
      <vt:lpstr>OBSERVATIONS What we directly see, hear, smell, taste and feel through touch. </vt:lpstr>
      <vt:lpstr>EVALUATIONS: thoughts and interpretations in our minds that get triggered by observations. </vt:lpstr>
      <vt:lpstr>Why is it difficult to observe objectively without  judging?</vt:lpstr>
      <vt:lpstr>Observable Information and a Shared Reality</vt:lpstr>
      <vt:lpstr>The Camera Test</vt:lpstr>
      <vt:lpstr>Observations w. o. Judgements   “What actually happened’   WHAT ACTUALLY HAPPENED </vt:lpstr>
      <vt:lpstr>Practice Observing</vt:lpstr>
      <vt:lpstr>Practice Observing</vt:lpstr>
      <vt:lpstr>Red Flags.  </vt:lpstr>
      <vt:lpstr>Red Flags </vt:lpstr>
      <vt:lpstr>   Red Flags</vt:lpstr>
      <vt:lpstr>Red Flags</vt:lpstr>
      <vt:lpstr>    Red Flags</vt:lpstr>
      <vt:lpstr>Red Flags</vt:lpstr>
      <vt:lpstr>Red Flags</vt:lpstr>
      <vt:lpstr>Red Flags</vt:lpstr>
      <vt:lpstr>Red Flags</vt:lpstr>
      <vt:lpstr>Red Flags</vt:lpstr>
      <vt:lpstr>Red Flags</vt:lpstr>
      <vt:lpstr>Red Flags</vt:lpstr>
      <vt:lpstr>Red Flags</vt:lpstr>
      <vt:lpstr>Red Flags</vt:lpstr>
      <vt:lpstr>Red Flags</vt:lpstr>
      <vt:lpstr>Red Flags</vt:lpstr>
      <vt:lpstr>Red Flags</vt:lpstr>
      <vt:lpstr>Observing + feeling +. needs + requests</vt:lpstr>
      <vt:lpstr>Observations W.O. Judgements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steven rosenberg</dc:creator>
  <cp:lastModifiedBy>steven rosenberg</cp:lastModifiedBy>
  <cp:revision>216</cp:revision>
  <dcterms:created xsi:type="dcterms:W3CDTF">2026-02-11T16:00:31Z</dcterms:created>
  <dcterms:modified xsi:type="dcterms:W3CDTF">2026-03-16T14:30:52Z</dcterms:modified>
</cp:coreProperties>
</file>